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720" r:id="rId3"/>
  </p:sldMasterIdLst>
  <p:notesMasterIdLst>
    <p:notesMasterId r:id="rId50"/>
  </p:notesMasterIdLst>
  <p:handoutMasterIdLst>
    <p:handoutMasterId r:id="rId51"/>
  </p:handoutMasterIdLst>
  <p:sldIdLst>
    <p:sldId id="275" r:id="rId4"/>
    <p:sldId id="285" r:id="rId5"/>
    <p:sldId id="465" r:id="rId6"/>
    <p:sldId id="445" r:id="rId7"/>
    <p:sldId id="447" r:id="rId8"/>
    <p:sldId id="482" r:id="rId9"/>
    <p:sldId id="489" r:id="rId10"/>
    <p:sldId id="448" r:id="rId11"/>
    <p:sldId id="484" r:id="rId12"/>
    <p:sldId id="510" r:id="rId13"/>
    <p:sldId id="461" r:id="rId14"/>
    <p:sldId id="414" r:id="rId15"/>
    <p:sldId id="456" r:id="rId16"/>
    <p:sldId id="457" r:id="rId17"/>
    <p:sldId id="512" r:id="rId18"/>
    <p:sldId id="480" r:id="rId19"/>
    <p:sldId id="490" r:id="rId20"/>
    <p:sldId id="491" r:id="rId21"/>
    <p:sldId id="513" r:id="rId22"/>
    <p:sldId id="494" r:id="rId23"/>
    <p:sldId id="514" r:id="rId24"/>
    <p:sldId id="496" r:id="rId25"/>
    <p:sldId id="515" r:id="rId26"/>
    <p:sldId id="475" r:id="rId27"/>
    <p:sldId id="499" r:id="rId28"/>
    <p:sldId id="455" r:id="rId29"/>
    <p:sldId id="509" r:id="rId30"/>
    <p:sldId id="523" r:id="rId31"/>
    <p:sldId id="522" r:id="rId32"/>
    <p:sldId id="467" r:id="rId33"/>
    <p:sldId id="486" r:id="rId34"/>
    <p:sldId id="487" r:id="rId35"/>
    <p:sldId id="466" r:id="rId36"/>
    <p:sldId id="516" r:id="rId37"/>
    <p:sldId id="517" r:id="rId38"/>
    <p:sldId id="518" r:id="rId39"/>
    <p:sldId id="519" r:id="rId40"/>
    <p:sldId id="520" r:id="rId41"/>
    <p:sldId id="500" r:id="rId42"/>
    <p:sldId id="501" r:id="rId43"/>
    <p:sldId id="502" r:id="rId44"/>
    <p:sldId id="508" r:id="rId45"/>
    <p:sldId id="504" r:id="rId46"/>
    <p:sldId id="511" r:id="rId47"/>
    <p:sldId id="507" r:id="rId48"/>
    <p:sldId id="521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B1B3B5"/>
    <a:srgbClr val="000000"/>
    <a:srgbClr val="B5121B"/>
    <a:srgbClr val="666666"/>
    <a:srgbClr val="D52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75315" autoAdjust="0"/>
  </p:normalViewPr>
  <p:slideViewPr>
    <p:cSldViewPr>
      <p:cViewPr>
        <p:scale>
          <a:sx n="111" d="100"/>
          <a:sy n="111" d="100"/>
        </p:scale>
        <p:origin x="576" y="-480"/>
      </p:cViewPr>
      <p:guideLst>
        <p:guide orient="horz" pos="2160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1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CDC2D-1675-CD44-96BF-298CB5780315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9F73F-6B13-7045-AEFB-498BA8C3F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4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CDB6F-9360-4AC5-A1A4-B746F8B27D7E}" type="datetimeFigureOut">
              <a:rPr lang="en-GB" smtClean="0"/>
              <a:pPr/>
              <a:t>23/08/2024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6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00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061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349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49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43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34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55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55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3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19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49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86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69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1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43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911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63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713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672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fornian FB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8450B-AE23-7F41-B017-17F8D875BAE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19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37F-DFAB-9C41-9787-849308BA4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2897B-EFAD-4745-BB90-245DE4642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95780-C94E-414E-A3A9-DB964041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9C2EB-C74B-BE45-8558-62949D7C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938A4-4ADD-4D4C-BDD6-212C1197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4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6768752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2780928"/>
            <a:ext cx="8425184" cy="2880320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55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2780928"/>
            <a:ext cx="8425184" cy="2880320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6768752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84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: smaller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2852936"/>
            <a:ext cx="8425184" cy="2808312"/>
          </a:xfrm>
          <a:prstGeom prst="rect">
            <a:avLst/>
          </a:prstGeom>
        </p:spPr>
        <p:txBody>
          <a:bodyPr vert="horz"/>
          <a:lstStyle>
            <a:lvl1pPr>
              <a:defRPr sz="1800">
                <a:solidFill>
                  <a:srgbClr val="666666"/>
                </a:solidFill>
              </a:defRPr>
            </a:lvl1pPr>
            <a:lvl2pPr>
              <a:defRPr sz="1800">
                <a:solidFill>
                  <a:srgbClr val="666666"/>
                </a:solidFill>
              </a:defRPr>
            </a:lvl2pPr>
            <a:lvl3pPr>
              <a:defRPr sz="1600">
                <a:solidFill>
                  <a:srgbClr val="666666"/>
                </a:solidFill>
              </a:defRPr>
            </a:lvl3pPr>
            <a:lvl4pPr>
              <a:defRPr sz="1400">
                <a:solidFill>
                  <a:srgbClr val="666666"/>
                </a:solidFill>
              </a:defRPr>
            </a:lvl4pPr>
            <a:lvl5pPr>
              <a:defRPr sz="12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6768752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130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: text with bullet points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95" y="2852936"/>
            <a:ext cx="5400847" cy="2808312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234025" y="366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5400600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11869" y="2132860"/>
            <a:ext cx="2663825" cy="352816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350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: text with bullet points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95" y="2852936"/>
            <a:ext cx="5400847" cy="2736304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5400600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940430" y="2129029"/>
            <a:ext cx="2447999" cy="16111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940431" y="3887909"/>
            <a:ext cx="2486339" cy="170133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14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6768752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60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37F-DFAB-9C41-9787-849308BA4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2897B-EFAD-4745-BB90-245DE4642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95780-C94E-414E-A3A9-DB964041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9C2EB-C74B-BE45-8558-62949D7C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938A4-4ADD-4D4C-BDD6-212C1197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82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5C2E-3D20-9848-A37C-8C10C12F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D8CDB-E81A-8541-8C86-4DC5A0EB6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ED64E-E24C-FA4A-9630-135CF475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DBDB0-FEC4-1C4C-8462-106762F1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F566-B56C-7E41-92FE-D71AA1BD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62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4F36-6DDB-1E4E-A634-F98F24E55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D91A0-2132-5642-985C-866A5A65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A87B-BF32-E849-AF64-9CE85C7A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0A50D-78F1-0548-B146-E6102F39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75BEF-74E8-FD41-B17B-6F738C8E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090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449F-A1A0-A040-B831-DFA846EB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2CE5B-5249-0A48-A355-F51794363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56041-BDFA-AE45-94F1-DF66BB8C8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0562B-F08E-1242-AB5E-142501ADC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B1C3A-CF72-7347-B699-D333916E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E20BA-E60B-CE4A-BDF1-6D6EFA8A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3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9DDC-5BAC-2C4C-9F12-C1F724A3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3948D-979A-FE4A-8DF2-5E378D04E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E89C2-C99E-3549-B923-DACFA83E3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EB7F06-1E44-4B42-9676-01591893D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91CA0-6B83-1942-A452-C860C2197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7E1B5A-F327-7F4F-842F-578A9CBF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F1BF55-51C1-5D4F-B180-9B9FBF34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47167-8C44-AA4E-B35D-F0054878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177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608-9FBF-5049-8385-E2B2E5D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CC125-8DF3-7E48-B358-98043C8F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53E09-FD5F-0042-ACEA-5D314557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FCC0D-0289-5641-A010-874A2928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48450B-AE23-7F41-B017-17F8D875BAE7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57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: smaller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1800">
                <a:solidFill>
                  <a:srgbClr val="666666"/>
                </a:solidFill>
              </a:defRPr>
            </a:lvl1pPr>
            <a:lvl2pPr>
              <a:defRPr sz="1800">
                <a:solidFill>
                  <a:srgbClr val="666666"/>
                </a:solidFill>
              </a:defRPr>
            </a:lvl2pPr>
            <a:lvl3pPr>
              <a:defRPr sz="1600">
                <a:solidFill>
                  <a:srgbClr val="666666"/>
                </a:solidFill>
              </a:defRPr>
            </a:lvl3pPr>
            <a:lvl4pPr>
              <a:defRPr sz="1400">
                <a:solidFill>
                  <a:srgbClr val="666666"/>
                </a:solidFill>
              </a:defRPr>
            </a:lvl4pPr>
            <a:lvl5pPr>
              <a:defRPr sz="12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00F2F-41C0-6945-B53E-E07D8339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8EE60-6C72-1248-B93E-10DDB3BD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143E-1A6B-A44A-8457-D2430F73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270DE-7A1D-7247-9600-F9E8D21CAA1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672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8E60-0E20-B34A-A7B8-0DBDBF80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81668-6146-6A41-B13D-5E9C42400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73F2A-6EFD-4B40-A437-8F55BF0D1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DDD7F-2271-7742-932F-87DBC0AC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FA3E7-3A9C-6342-87AB-464AF9DE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F5857-F5A8-B341-A5AD-0D468899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11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194C-3833-6C4C-9382-DAEAA910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15C17-EA73-D04F-8A4C-1191254AF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B4963-1600-5443-A674-C6F431AE1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48EA2-FFB8-3448-896E-56AD61E3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FCF9D-E83F-0A4D-AA65-BFD1BD1D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E54EC-A374-F446-9E08-A29986DD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54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2529-EC4B-9E46-8954-C406D7AD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13A84-C7D3-4D4F-AEFE-FD6F4DC5F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00434-0E10-2842-B4DE-433AF26F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56E08-ED62-AD4A-90E4-E03F0997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B5FB5-14A8-EC4A-B713-3CEE8816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38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50F0E-F80D-BC4E-B83C-00CFC3399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BDBBE-02BA-0241-8DF3-5925D6DB2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C160A-7F45-D843-9B64-955CE697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4BFAF-F74A-DB44-93E7-E5739C3D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94857-FE34-E64A-999C-455D6041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15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704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280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89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: text with bullet points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95" y="1844676"/>
            <a:ext cx="5400847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234025" y="366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11869" y="1844678"/>
            <a:ext cx="2663825" cy="3816351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: text with bullet points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940431" y="1844680"/>
            <a:ext cx="2735263" cy="18002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95" y="1844676"/>
            <a:ext cx="5400847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5940431" y="3789366"/>
            <a:ext cx="2735263" cy="18716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5288" y="1916113"/>
            <a:ext cx="8280400" cy="36734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270DE-7A1D-7247-9600-F9E8D21CAA1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48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: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44008" y="3066533"/>
            <a:ext cx="4320480" cy="1298575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24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44008" y="4365104"/>
            <a:ext cx="4320480" cy="7200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9" r:id="rId8"/>
    <p:sldLayoutId id="2147483649" r:id="rId9"/>
    <p:sldLayoutId id="2147483683" r:id="rId10"/>
    <p:sldLayoutId id="2147483685" r:id="rId11"/>
    <p:sldLayoutId id="2147483686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8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58075-9423-234B-AF40-C6689F3C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94A8D-B210-DD4E-9EDA-474EA7A4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D0692-8292-B149-9694-573083A3E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FBB3-2397-5441-8DD5-BDF2C45F759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B5A41-57C1-C84D-AA5C-9ED78E5ED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1814-F37E-1944-8BEB-32D1D3AF4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0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ahmaddaryanto/scripts/horn-s-parallel-analysi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B1F7E-E43C-2278-7983-D22247A2C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7317432" cy="2387600"/>
          </a:xfrm>
        </p:spPr>
        <p:txBody>
          <a:bodyPr>
            <a:noAutofit/>
          </a:bodyPr>
          <a:lstStyle/>
          <a:p>
            <a:r>
              <a:rPr lang="en-GB" sz="6000">
                <a:solidFill>
                  <a:srgbClr val="FF0000"/>
                </a:solidFill>
              </a:rPr>
              <a:t>Chapter 21:</a:t>
            </a:r>
            <a:br>
              <a:rPr lang="en-GB" sz="6000" dirty="0">
                <a:solidFill>
                  <a:srgbClr val="FF0000"/>
                </a:solidFill>
              </a:rPr>
            </a:br>
            <a:r>
              <a:rPr lang="en-GB" sz="6000" dirty="0">
                <a:solidFill>
                  <a:srgbClr val="FF0000"/>
                </a:solidFill>
              </a:rPr>
              <a:t> Principal Component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59DEF7-3367-EA40-3DD4-BE25FE47A9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Textbook: Ahmad Daryanto, Introduction to Quantitative Research Methods for Marketing With SPSS and R: Tools and Techniques, Routledge. 2024</a:t>
            </a:r>
          </a:p>
        </p:txBody>
      </p:sp>
    </p:spTree>
    <p:extLst>
      <p:ext uri="{BB962C8B-B14F-4D97-AF65-F5344CB8AC3E}">
        <p14:creationId xmlns:p14="http://schemas.microsoft.com/office/powerpoint/2010/main" val="208770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59958-EFCB-EAE4-FEF3-6B613A53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933450"/>
            <a:ext cx="5435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7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3F14-7A5D-9B45-BB25-820EC1A77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 it appropriate to use PCA?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970E6-C938-9E4A-A4C8-8A47426209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407" y="1332468"/>
            <a:ext cx="8425184" cy="3816573"/>
          </a:xfrm>
        </p:spPr>
        <p:txBody>
          <a:bodyPr/>
          <a:lstStyle/>
          <a:p>
            <a:r>
              <a:rPr lang="en-US" dirty="0"/>
              <a:t>To make sure that there is enough correlation in the data to justify using PCA for dimension reduction, the Bartlett’s sphericity test is used.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B81F2-C772-6941-A82E-E762D151DDF8}"/>
              </a:ext>
            </a:extLst>
          </p:cNvPr>
          <p:cNvSpPr txBox="1"/>
          <p:nvPr/>
        </p:nvSpPr>
        <p:spPr>
          <a:xfrm>
            <a:off x="560429" y="4287459"/>
            <a:ext cx="660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H0: The variables are mutually independent (PCA is inappropriate)</a:t>
            </a:r>
          </a:p>
          <a:p>
            <a:r>
              <a:rPr lang="en-US" dirty="0"/>
              <a:t>HA: The variables are not mutually independent (PCA is appropriate)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E5728-A6F9-BD44-AA3A-C0A2A1C47BAB}"/>
              </a:ext>
            </a:extLst>
          </p:cNvPr>
          <p:cNvSpPr txBox="1"/>
          <p:nvPr/>
        </p:nvSpPr>
        <p:spPr>
          <a:xfrm>
            <a:off x="560429" y="5072001"/>
            <a:ext cx="698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our example, because p&lt;0.05, H0 is rejected, therefore PCA is justified.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AD70E-3989-3B95-765B-3317CE17F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025" y="2681506"/>
            <a:ext cx="4379284" cy="12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5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00075" y="288925"/>
            <a:ext cx="8364538" cy="9191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KMO-criterion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71600" y="980728"/>
            <a:ext cx="4176017" cy="21698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dirty="0"/>
              <a:t>KMO-Criterion for the evaluation of </a:t>
            </a:r>
            <a:r>
              <a:rPr lang="en-US" sz="1400" dirty="0"/>
              <a:t>the correlation matrix as a whole: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/>
              <a:t>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KMO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0.9 “excellent“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KMO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0.8 “deserving“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KMO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0.7 “quite good“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KMO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0.6 “moderate“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 KMO </a:t>
            </a:r>
            <a:r>
              <a:rPr lang="en-US" sz="1400" dirty="0">
                <a:solidFill>
                  <a:srgbClr val="FF0000"/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rgbClr val="FF0000"/>
                </a:solidFill>
              </a:rPr>
              <a:t> 0.5 “miserable“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 KMO &lt; 0.5 “unbearable”</a:t>
            </a:r>
          </a:p>
          <a:p>
            <a:pPr eaLnBrk="0" hangingPunct="0">
              <a:spcBef>
                <a:spcPct val="50000"/>
              </a:spcBef>
            </a:pPr>
            <a:r>
              <a:rPr lang="en-US" sz="1400" b="1" dirty="0"/>
              <a:t>Thus, according to Kaiser, the threshold is 0.5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E7769-9CBC-154B-B48D-4993C809CC00}"/>
              </a:ext>
            </a:extLst>
          </p:cNvPr>
          <p:cNvSpPr/>
          <p:nvPr/>
        </p:nvSpPr>
        <p:spPr>
          <a:xfrm>
            <a:off x="755576" y="3230394"/>
            <a:ext cx="78488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Cerny, C.A., &amp; Kaiser, H.F. (1977). A study of a measure of sampling adequacy for factor-analytic correlation matrices. Multivariate </a:t>
            </a:r>
            <a:r>
              <a:rPr lang="en-GB" sz="1100" dirty="0" err="1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en-GB" sz="1100" dirty="0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Research, 12(1), 43-47.</a:t>
            </a:r>
          </a:p>
          <a:p>
            <a:b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100" dirty="0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Kaiser, H. 1974. An index of factor simplicity. </a:t>
            </a:r>
            <a:r>
              <a:rPr lang="en-GB" sz="1100" dirty="0" err="1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Psychometrika</a:t>
            </a:r>
            <a:r>
              <a:rPr lang="en-GB" sz="1100" dirty="0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39: 31–36.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3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D3D7-7834-7447-878B-741865310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many components should be retained?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9EF5C-B9E3-1343-9361-86BDF11D88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Kaiser’s rule</a:t>
            </a:r>
          </a:p>
          <a:p>
            <a:r>
              <a:rPr lang="en-US" dirty="0"/>
              <a:t>Scree plot</a:t>
            </a:r>
          </a:p>
          <a:p>
            <a:r>
              <a:rPr lang="en-US" dirty="0"/>
              <a:t>Horn’s parallel analysis </a:t>
            </a:r>
          </a:p>
        </p:txBody>
      </p:sp>
    </p:spTree>
    <p:extLst>
      <p:ext uri="{BB962C8B-B14F-4D97-AF65-F5344CB8AC3E}">
        <p14:creationId xmlns:p14="http://schemas.microsoft.com/office/powerpoint/2010/main" val="4242097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8341-61EE-994E-9DDD-0D32EBD4C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726" y="188640"/>
            <a:ext cx="6768752" cy="1152128"/>
          </a:xfrm>
        </p:spPr>
        <p:txBody>
          <a:bodyPr/>
          <a:lstStyle/>
          <a:p>
            <a:r>
              <a:rPr lang="en-US" dirty="0"/>
              <a:t>Kaiser’s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06496-797C-B440-AD3A-433EE1F60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5726" y="1140768"/>
            <a:ext cx="8558761" cy="4952528"/>
          </a:xfrm>
        </p:spPr>
        <p:txBody>
          <a:bodyPr/>
          <a:lstStyle/>
          <a:p>
            <a:r>
              <a:rPr lang="en-US" dirty="0"/>
              <a:t>Developed in 1959 by Kaiser.</a:t>
            </a:r>
          </a:p>
          <a:p>
            <a:r>
              <a:rPr lang="en-US" dirty="0"/>
              <a:t>Rule: retain only principal components with eigen values greater than 1.</a:t>
            </a:r>
          </a:p>
          <a:p>
            <a:r>
              <a:rPr lang="en-US" dirty="0"/>
              <a:t>Eigen value=variance of the principal component</a:t>
            </a:r>
          </a:p>
          <a:p>
            <a:r>
              <a:rPr lang="en-US" dirty="0"/>
              <a:t>If all the original variables (V1,..V5) are uncorrelated (full decomposition), then each variables are principal components with eigen value equal to 1. </a:t>
            </a:r>
          </a:p>
          <a:p>
            <a:r>
              <a:rPr lang="en-US" dirty="0"/>
              <a:t>So the rule stated that it is common sense that the principle component should account for variance greater than 1—as much variation as any one of the original variables.</a:t>
            </a:r>
          </a:p>
          <a:p>
            <a:r>
              <a:rPr lang="en-US" dirty="0"/>
              <a:t>Very subjective, should only use as a guideline.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0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88C9-E626-1846-B28E-C66966067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 plot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A248A-DDB0-52E2-F38B-F3F57E863BF5}"/>
              </a:ext>
            </a:extLst>
          </p:cNvPr>
          <p:cNvGrpSpPr/>
          <p:nvPr/>
        </p:nvGrpSpPr>
        <p:grpSpPr>
          <a:xfrm>
            <a:off x="705365" y="1722817"/>
            <a:ext cx="7827075" cy="3795105"/>
            <a:chOff x="705365" y="1722817"/>
            <a:chExt cx="7827075" cy="37951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0602F4-E71A-5B90-1F5A-E1AF73F6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365" y="1722817"/>
              <a:ext cx="6153796" cy="3625828"/>
            </a:xfrm>
            <a:prstGeom prst="rect">
              <a:avLst/>
            </a:prstGeom>
          </p:spPr>
        </p:pic>
        <p:sp>
          <p:nvSpPr>
            <p:cNvPr id="3" name="Line Callout 1 (Border and Accent Bar) 2">
              <a:extLst>
                <a:ext uri="{FF2B5EF4-FFF2-40B4-BE49-F238E27FC236}">
                  <a16:creationId xmlns:a16="http://schemas.microsoft.com/office/drawing/2014/main" id="{1863D0CA-C761-6FF8-AB30-9E0FD8C9A01A}"/>
                </a:ext>
              </a:extLst>
            </p:cNvPr>
            <p:cNvSpPr/>
            <p:nvPr/>
          </p:nvSpPr>
          <p:spPr>
            <a:xfrm>
              <a:off x="4860032" y="2667108"/>
              <a:ext cx="3672408" cy="830997"/>
            </a:xfrm>
            <a:prstGeom prst="accentBorderCallout1">
              <a:avLst>
                <a:gd name="adj1" fmla="val 64796"/>
                <a:gd name="adj2" fmla="val -4108"/>
                <a:gd name="adj3" fmla="val 120353"/>
                <a:gd name="adj4" fmla="val -2653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Here is the ‘elbow’ at component,  from which, the line declines in a linear fashion. Two components can be retained.</a:t>
              </a:r>
            </a:p>
          </p:txBody>
        </p:sp>
        <p:sp>
          <p:nvSpPr>
            <p:cNvPr id="4" name="Line Callout 1 (Border and Accent Bar) 3">
              <a:extLst>
                <a:ext uri="{FF2B5EF4-FFF2-40B4-BE49-F238E27FC236}">
                  <a16:creationId xmlns:a16="http://schemas.microsoft.com/office/drawing/2014/main" id="{F0D07A34-3EE1-5A60-9B82-9E5EA5F8AFAF}"/>
                </a:ext>
              </a:extLst>
            </p:cNvPr>
            <p:cNvSpPr/>
            <p:nvPr/>
          </p:nvSpPr>
          <p:spPr>
            <a:xfrm>
              <a:off x="5580112" y="5179368"/>
              <a:ext cx="1993039" cy="338554"/>
            </a:xfrm>
            <a:prstGeom prst="accentBorderCallout1">
              <a:avLst>
                <a:gd name="adj1" fmla="val 40242"/>
                <a:gd name="adj2" fmla="val -4108"/>
                <a:gd name="adj3" fmla="val 25646"/>
                <a:gd name="adj4" fmla="val -44411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Principal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50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40B0-640B-3547-A4E4-55E7965BE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288" y="260648"/>
            <a:ext cx="6768752" cy="1152128"/>
          </a:xfrm>
        </p:spPr>
        <p:txBody>
          <a:bodyPr/>
          <a:lstStyle/>
          <a:p>
            <a:r>
              <a:rPr lang="en-US" dirty="0"/>
              <a:t>Horn’s parallel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B9C734-711E-7B48-AB5D-CC3E4992C9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Horn.spd</a:t>
            </a:r>
            <a:r>
              <a:rPr lang="en-US" dirty="0"/>
              <a:t> is the click-and-click SPSS macro </a:t>
            </a:r>
          </a:p>
          <a:p>
            <a:r>
              <a:rPr lang="en-US" dirty="0"/>
              <a:t>Download here:</a:t>
            </a:r>
          </a:p>
          <a:p>
            <a:r>
              <a:rPr lang="en-US" dirty="0">
                <a:hlinkClick r:id="rId3"/>
              </a:rPr>
              <a:t>https://sites.google.com/site/ahmaddaryanto/scripts/horn-s-parallel-analysis</a:t>
            </a:r>
            <a:endParaRPr lang="en-US" dirty="0"/>
          </a:p>
          <a:p>
            <a:r>
              <a:rPr lang="en-US" dirty="0"/>
              <a:t>Install the macro via ‘custom builder dialog’.</a:t>
            </a:r>
          </a:p>
          <a:p>
            <a:pPr lvl="1"/>
            <a:r>
              <a:rPr lang="en-US" dirty="0" err="1"/>
              <a:t>Extensions</a:t>
            </a:r>
            <a:r>
              <a:rPr lang="en-US" dirty="0" err="1">
                <a:sym typeface="Wingdings" pitchFamily="2" charset="2"/>
              </a:rPr>
              <a:t>Utilities</a:t>
            </a:r>
            <a:r>
              <a:rPr lang="en-US" dirty="0">
                <a:sym typeface="Wingdings" pitchFamily="2" charset="2"/>
              </a:rPr>
              <a:t>--&gt;Customer Dialog Builder.</a:t>
            </a:r>
            <a:endParaRPr lang="en-US" dirty="0"/>
          </a:p>
          <a:p>
            <a:r>
              <a:rPr lang="en-US" dirty="0"/>
              <a:t>After being installed, the macro can be found by clicking:</a:t>
            </a:r>
          </a:p>
          <a:p>
            <a:pPr lvl="1"/>
            <a:r>
              <a:rPr lang="en-US" dirty="0" err="1"/>
              <a:t>Analyze</a:t>
            </a:r>
            <a:r>
              <a:rPr lang="en-US" dirty="0" err="1">
                <a:sym typeface="Wingdings" pitchFamily="2" charset="2"/>
              </a:rPr>
              <a:t>Dimension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ReductionHorn’s</a:t>
            </a:r>
            <a:r>
              <a:rPr lang="en-US" dirty="0">
                <a:sym typeface="Wingdings" pitchFamily="2" charset="2"/>
              </a:rPr>
              <a:t> Parallel Analysis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7D975-8776-330E-8B06-890EFC078E9E}"/>
              </a:ext>
            </a:extLst>
          </p:cNvPr>
          <p:cNvSpPr txBox="1"/>
          <p:nvPr/>
        </p:nvSpPr>
        <p:spPr>
          <a:xfrm>
            <a:off x="4716016" y="11663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Horn’s parallel analysis </a:t>
            </a:r>
            <a:r>
              <a:rPr lang="en-GB" dirty="0"/>
              <a:t>is based on a comparison of eigenvalues obtained from sample data to eigenvalues one would expect to obtain from completely random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AFEF-FA0F-47B7-C0F5-DE81C77B4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Horn’s parallel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C447E-7DDE-C5C3-FA29-7B32E4FE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97130"/>
            <a:ext cx="7772400" cy="16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AA4450-4435-FB15-FDC2-29533F1D5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" t="1425" r="2328"/>
          <a:stretch/>
        </p:blipFill>
        <p:spPr>
          <a:xfrm>
            <a:off x="1115616" y="692696"/>
            <a:ext cx="6840760" cy="49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38F7194-3994-FA8D-9DDA-D76891689E4D}"/>
              </a:ext>
            </a:extLst>
          </p:cNvPr>
          <p:cNvGrpSpPr/>
          <p:nvPr/>
        </p:nvGrpSpPr>
        <p:grpSpPr>
          <a:xfrm>
            <a:off x="179512" y="620688"/>
            <a:ext cx="8323510" cy="4711875"/>
            <a:chOff x="179512" y="620688"/>
            <a:chExt cx="8323510" cy="47118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B76D93-27CE-568D-AE50-8FAED15E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620688"/>
              <a:ext cx="6565900" cy="4165600"/>
            </a:xfrm>
            <a:prstGeom prst="rect">
              <a:avLst/>
            </a:prstGeom>
          </p:spPr>
        </p:pic>
        <p:sp>
          <p:nvSpPr>
            <p:cNvPr id="3" name="Line Callout 1 (Border and Accent Bar) 2">
              <a:extLst>
                <a:ext uri="{FF2B5EF4-FFF2-40B4-BE49-F238E27FC236}">
                  <a16:creationId xmlns:a16="http://schemas.microsoft.com/office/drawing/2014/main" id="{B088FD6F-E53A-1A9D-7028-BAF621213937}"/>
                </a:ext>
              </a:extLst>
            </p:cNvPr>
            <p:cNvSpPr/>
            <p:nvPr/>
          </p:nvSpPr>
          <p:spPr>
            <a:xfrm>
              <a:off x="3462462" y="1839392"/>
              <a:ext cx="2520280" cy="864096"/>
            </a:xfrm>
            <a:prstGeom prst="accentBorderCallout1">
              <a:avLst>
                <a:gd name="adj1" fmla="val 18750"/>
                <a:gd name="adj2" fmla="val -8333"/>
                <a:gd name="adj3" fmla="val 82972"/>
                <a:gd name="adj4" fmla="val -72599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Specifications for random data generation. 100 data sets were generated each having 500 cases and 5 variables. 95</a:t>
              </a:r>
              <a:r>
                <a:rPr lang="en-GB" sz="1100" baseline="30000" dirty="0">
                  <a:solidFill>
                    <a:schemeClr val="tx1"/>
                  </a:solidFill>
                </a:rPr>
                <a:t>th</a:t>
              </a:r>
              <a:r>
                <a:rPr lang="en-GB" sz="1100" dirty="0">
                  <a:solidFill>
                    <a:schemeClr val="tx1"/>
                  </a:solidFill>
                </a:rPr>
                <a:t> percentile of eigen values distributions is set.</a:t>
              </a:r>
            </a:p>
          </p:txBody>
        </p:sp>
        <p:sp>
          <p:nvSpPr>
            <p:cNvPr id="4" name="Line Callout 1 (Border and Accent Bar) 3">
              <a:extLst>
                <a:ext uri="{FF2B5EF4-FFF2-40B4-BE49-F238E27FC236}">
                  <a16:creationId xmlns:a16="http://schemas.microsoft.com/office/drawing/2014/main" id="{180D8115-E404-11DE-EA7A-4322F62F5CD9}"/>
                </a:ext>
              </a:extLst>
            </p:cNvPr>
            <p:cNvSpPr/>
            <p:nvPr/>
          </p:nvSpPr>
          <p:spPr>
            <a:xfrm>
              <a:off x="5982742" y="3282628"/>
              <a:ext cx="2520280" cy="864096"/>
            </a:xfrm>
            <a:prstGeom prst="accentBorderCallout1">
              <a:avLst>
                <a:gd name="adj1" fmla="val 18750"/>
                <a:gd name="adj2" fmla="val -8333"/>
                <a:gd name="adj3" fmla="val 27122"/>
                <a:gd name="adj4" fmla="val -35310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95</a:t>
              </a:r>
              <a:r>
                <a:rPr lang="en-GB" sz="1100" baseline="30000" dirty="0">
                  <a:solidFill>
                    <a:schemeClr val="tx1"/>
                  </a:solidFill>
                </a:rPr>
                <a:t>th</a:t>
              </a:r>
              <a:r>
                <a:rPr lang="en-GB" sz="1100" dirty="0">
                  <a:solidFill>
                    <a:schemeClr val="tx1"/>
                  </a:solidFill>
                </a:rPr>
                <a:t> percentile of eigen values of random data distribution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B064AC-7C1D-EF19-93A0-09774C87E976}"/>
                </a:ext>
              </a:extLst>
            </p:cNvPr>
            <p:cNvSpPr/>
            <p:nvPr/>
          </p:nvSpPr>
          <p:spPr>
            <a:xfrm rot="5400000">
              <a:off x="4036665" y="3316265"/>
              <a:ext cx="1224134" cy="873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284740-03A0-D954-ED42-2F556CB10261}"/>
                </a:ext>
              </a:extLst>
            </p:cNvPr>
            <p:cNvSpPr/>
            <p:nvPr/>
          </p:nvSpPr>
          <p:spPr>
            <a:xfrm rot="5400000">
              <a:off x="2956545" y="3344123"/>
              <a:ext cx="1224134" cy="873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Line Callout 1 (Border and Accent Bar) 6">
              <a:extLst>
                <a:ext uri="{FF2B5EF4-FFF2-40B4-BE49-F238E27FC236}">
                  <a16:creationId xmlns:a16="http://schemas.microsoft.com/office/drawing/2014/main" id="{33C309E3-C9BD-B94D-9895-116EE3E87594}"/>
                </a:ext>
              </a:extLst>
            </p:cNvPr>
            <p:cNvSpPr/>
            <p:nvPr/>
          </p:nvSpPr>
          <p:spPr>
            <a:xfrm>
              <a:off x="5580112" y="4465220"/>
              <a:ext cx="2520280" cy="553389"/>
            </a:xfrm>
            <a:prstGeom prst="accentBorderCallout1">
              <a:avLst>
                <a:gd name="adj1" fmla="val 18750"/>
                <a:gd name="adj2" fmla="val -8333"/>
                <a:gd name="adj3" fmla="val -13748"/>
                <a:gd name="adj4" fmla="val -62521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Mean eigen values of random 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A154E3-F701-268F-7CD6-17ACDFB1EB92}"/>
                </a:ext>
              </a:extLst>
            </p:cNvPr>
            <p:cNvSpPr/>
            <p:nvPr/>
          </p:nvSpPr>
          <p:spPr>
            <a:xfrm rot="5400000">
              <a:off x="1775544" y="3316265"/>
              <a:ext cx="1224134" cy="873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Line Callout 1 (Border and Accent Bar) 8">
              <a:extLst>
                <a:ext uri="{FF2B5EF4-FFF2-40B4-BE49-F238E27FC236}">
                  <a16:creationId xmlns:a16="http://schemas.microsoft.com/office/drawing/2014/main" id="{17E8698E-BE12-B5AD-4ABD-50F5FB729C8F}"/>
                </a:ext>
              </a:extLst>
            </p:cNvPr>
            <p:cNvSpPr/>
            <p:nvPr/>
          </p:nvSpPr>
          <p:spPr>
            <a:xfrm>
              <a:off x="3131839" y="4779174"/>
              <a:ext cx="1776052" cy="553389"/>
            </a:xfrm>
            <a:prstGeom prst="accentBorderCallout1">
              <a:avLst>
                <a:gd name="adj1" fmla="val 390"/>
                <a:gd name="adj2" fmla="val -4806"/>
                <a:gd name="adj3" fmla="val -73417"/>
                <a:gd name="adj4" fmla="val -18234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Eigen values of actual 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FF1D2E-BB04-EDA6-D546-9404EFAD8C22}"/>
                </a:ext>
              </a:extLst>
            </p:cNvPr>
            <p:cNvSpPr/>
            <p:nvPr/>
          </p:nvSpPr>
          <p:spPr>
            <a:xfrm rot="5400000">
              <a:off x="502292" y="1805214"/>
              <a:ext cx="864098" cy="13706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320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B3C2-29CC-C91A-5D86-1EF239FB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9418C-7952-3130-F386-7FFECDC03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Understand the basic principles of Principal Component Analysis (PCA).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Able to use SPSS and R to conduct PCA.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 how to interpret the PCA outputs.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Understand the principle of PCA from a geometric perspective.</a:t>
            </a:r>
          </a:p>
        </p:txBody>
      </p:sp>
    </p:spTree>
    <p:extLst>
      <p:ext uri="{BB962C8B-B14F-4D97-AF65-F5344CB8AC3E}">
        <p14:creationId xmlns:p14="http://schemas.microsoft.com/office/powerpoint/2010/main" val="154869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C94E4-0B51-0DF8-9B07-D9D7113D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74520"/>
            <a:ext cx="77724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1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4F883E8-7566-CC7C-C6F1-6CFE6432E54F}"/>
              </a:ext>
            </a:extLst>
          </p:cNvPr>
          <p:cNvGrpSpPr/>
          <p:nvPr/>
        </p:nvGrpSpPr>
        <p:grpSpPr>
          <a:xfrm>
            <a:off x="467544" y="697043"/>
            <a:ext cx="8142363" cy="4901603"/>
            <a:chOff x="467544" y="697043"/>
            <a:chExt cx="8142363" cy="49016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47D93F-B716-84D2-EF19-869949455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697043"/>
              <a:ext cx="7849446" cy="462490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532264-7A95-170F-EAD6-55DEBFF4A3F5}"/>
                </a:ext>
              </a:extLst>
            </p:cNvPr>
            <p:cNvGrpSpPr/>
            <p:nvPr/>
          </p:nvGrpSpPr>
          <p:grpSpPr>
            <a:xfrm>
              <a:off x="2692101" y="1347246"/>
              <a:ext cx="5917806" cy="4251400"/>
              <a:chOff x="2692101" y="1347246"/>
              <a:chExt cx="5917806" cy="42514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2D3D8DE-9792-D51F-F49C-E4F76E271C24}"/>
                  </a:ext>
                </a:extLst>
              </p:cNvPr>
              <p:cNvGrpSpPr/>
              <p:nvPr/>
            </p:nvGrpSpPr>
            <p:grpSpPr>
              <a:xfrm>
                <a:off x="2692101" y="1347246"/>
                <a:ext cx="5917806" cy="1407674"/>
                <a:chOff x="2843808" y="2021326"/>
                <a:chExt cx="5917806" cy="140767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89A668-EDA0-3A3D-3CD0-8AD1DD1E4982}"/>
                    </a:ext>
                  </a:extLst>
                </p:cNvPr>
                <p:cNvSpPr/>
                <p:nvPr/>
              </p:nvSpPr>
              <p:spPr>
                <a:xfrm>
                  <a:off x="2843808" y="2021326"/>
                  <a:ext cx="4572000" cy="584775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>
                  <a:spAutoFit/>
                </a:bodyPr>
                <a:lstStyle/>
                <a:p>
                  <a:r>
                    <a:rPr lang="en-GB" sz="1600" dirty="0">
                      <a:latin typeface="Times" pitchFamily="2" charset="0"/>
                    </a:rPr>
                    <a:t>Look at eigenvalues that are greater than the 95</a:t>
                  </a:r>
                  <a:r>
                    <a:rPr lang="en-GB" sz="1600" baseline="30000" dirty="0">
                      <a:latin typeface="Times" pitchFamily="2" charset="0"/>
                    </a:rPr>
                    <a:t>th</a:t>
                  </a:r>
                  <a:r>
                    <a:rPr lang="en-GB" sz="1600" dirty="0">
                      <a:latin typeface="Times" pitchFamily="2" charset="0"/>
                    </a:rPr>
                    <a:t> percentile eigenvalues expected from random data </a:t>
                  </a:r>
                  <a:endParaRPr lang="en-GB" sz="1600" dirty="0"/>
                </a:p>
              </p:txBody>
            </p:sp>
            <p:sp>
              <p:nvSpPr>
                <p:cNvPr id="4" name="Text Box 18">
                  <a:extLst>
                    <a:ext uri="{FF2B5EF4-FFF2-40B4-BE49-F238E27FC236}">
                      <a16:creationId xmlns:a16="http://schemas.microsoft.com/office/drawing/2014/main" id="{F4A755F6-08EC-C9A1-4FA3-85D24CCC782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31840" y="2690336"/>
                  <a:ext cx="5629774" cy="738664"/>
                </a:xfrm>
                <a:prstGeom prst="rect">
                  <a:avLst/>
                </a:prstGeom>
                <a:noFill/>
                <a:ln w="9525">
                  <a:solidFill>
                    <a:srgbClr val="B1B3B5"/>
                  </a:solidFill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/>
                    <a:t>The scree plot and the 95</a:t>
                  </a:r>
                  <a:r>
                    <a:rPr lang="en-US" sz="1400" baseline="30000" dirty="0"/>
                    <a:t>th</a:t>
                  </a:r>
                  <a:r>
                    <a:rPr lang="en-US" sz="1400" dirty="0"/>
                    <a:t> percentile line crossed at a point between component 2 and 3. At component 2, eigen values of the actual data is greater than those of random data. Therefore, 2 components are retained.</a:t>
                  </a:r>
                </a:p>
              </p:txBody>
            </p:sp>
          </p:grpSp>
          <p:sp>
            <p:nvSpPr>
              <p:cNvPr id="6" name="Line Callout 1 (Border and Accent Bar) 5">
                <a:extLst>
                  <a:ext uri="{FF2B5EF4-FFF2-40B4-BE49-F238E27FC236}">
                    <a16:creationId xmlns:a16="http://schemas.microsoft.com/office/drawing/2014/main" id="{F0AE6159-F0D7-91D7-8DFB-7C1E61A389C8}"/>
                  </a:ext>
                </a:extLst>
              </p:cNvPr>
              <p:cNvSpPr/>
              <p:nvPr/>
            </p:nvSpPr>
            <p:spPr>
              <a:xfrm>
                <a:off x="4978101" y="5045257"/>
                <a:ext cx="1776052" cy="553389"/>
              </a:xfrm>
              <a:prstGeom prst="accentBorderCallout1">
                <a:avLst>
                  <a:gd name="adj1" fmla="val 390"/>
                  <a:gd name="adj2" fmla="val -4806"/>
                  <a:gd name="adj3" fmla="val 18053"/>
                  <a:gd name="adj4" fmla="val -62364"/>
                </a:avLst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Principal Component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820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8CB16-040C-53C7-F63C-7631E947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04664"/>
            <a:ext cx="5350731" cy="53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3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D50EA-B3D5-3A27-4E3C-67F78785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835150"/>
            <a:ext cx="5410200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11CDD2-3DD9-5EA2-1470-041E88A8991A}"/>
              </a:ext>
            </a:extLst>
          </p:cNvPr>
          <p:cNvSpPr txBox="1"/>
          <p:nvPr/>
        </p:nvSpPr>
        <p:spPr>
          <a:xfrm>
            <a:off x="683568" y="54868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Scree plot of raw data and ‘means’</a:t>
            </a:r>
          </a:p>
        </p:txBody>
      </p:sp>
    </p:spTree>
    <p:extLst>
      <p:ext uri="{BB962C8B-B14F-4D97-AF65-F5344CB8AC3E}">
        <p14:creationId xmlns:p14="http://schemas.microsoft.com/office/powerpoint/2010/main" val="1649687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82B349-D4E5-0741-93CF-1F09B56AA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Rotated Component matrix (PCA)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A0A29-77A2-2146-BCAC-81CEA05AE029}"/>
              </a:ext>
            </a:extLst>
          </p:cNvPr>
          <p:cNvSpPr txBox="1"/>
          <p:nvPr/>
        </p:nvSpPr>
        <p:spPr>
          <a:xfrm>
            <a:off x="467544" y="1164808"/>
            <a:ext cx="782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loadings = Correlation between a variable and principal components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19DC58-49C0-D3CD-3530-96F12BF4EE18}"/>
              </a:ext>
            </a:extLst>
          </p:cNvPr>
          <p:cNvGrpSpPr/>
          <p:nvPr/>
        </p:nvGrpSpPr>
        <p:grpSpPr>
          <a:xfrm>
            <a:off x="500708" y="1700034"/>
            <a:ext cx="8289266" cy="4366162"/>
            <a:chOff x="500708" y="1700034"/>
            <a:chExt cx="8289266" cy="43661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55A45B-1F72-A313-F5D0-304A032F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708" y="1700034"/>
              <a:ext cx="3132247" cy="436616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C873FC5-9A56-5503-E583-FC343E193DB6}"/>
                </a:ext>
              </a:extLst>
            </p:cNvPr>
            <p:cNvSpPr/>
            <p:nvPr/>
          </p:nvSpPr>
          <p:spPr>
            <a:xfrm rot="5400000">
              <a:off x="2620024" y="2773169"/>
              <a:ext cx="678332" cy="1065379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C2E8DF-FC65-1C63-0F22-03139B4C44C5}"/>
                </a:ext>
              </a:extLst>
            </p:cNvPr>
            <p:cNvSpPr/>
            <p:nvPr/>
          </p:nvSpPr>
          <p:spPr>
            <a:xfrm rot="5400000">
              <a:off x="1464943" y="3547565"/>
              <a:ext cx="857734" cy="1065379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30A440-62F7-3ADD-9AB0-FA2962A24E80}"/>
                </a:ext>
              </a:extLst>
            </p:cNvPr>
            <p:cNvCxnSpPr>
              <a:cxnSpLocks/>
            </p:cNvCxnSpPr>
            <p:nvPr/>
          </p:nvCxnSpPr>
          <p:spPr>
            <a:xfrm>
              <a:off x="3491880" y="2988893"/>
              <a:ext cx="730024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A865B7-E5FF-079B-551B-2EF1688D7C05}"/>
                </a:ext>
              </a:extLst>
            </p:cNvPr>
            <p:cNvSpPr txBox="1"/>
            <p:nvPr/>
          </p:nvSpPr>
          <p:spPr>
            <a:xfrm>
              <a:off x="3856892" y="3429000"/>
              <a:ext cx="493308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Components are rotated for easier interpretations.</a:t>
              </a:r>
            </a:p>
            <a:p>
              <a:endParaRPr lang="en-US" dirty="0"/>
            </a:p>
            <a:p>
              <a:r>
                <a:rPr lang="en-US" dirty="0"/>
                <a:t>Rotations change the correlation but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/>
                <a:t>communalities are unchanged.</a:t>
              </a:r>
            </a:p>
            <a:p>
              <a:endParaRPr lang="en-US" dirty="0"/>
            </a:p>
            <a:p>
              <a:r>
                <a:rPr lang="en-US" dirty="0"/>
                <a:t>Communalities for v1 = 0.064</a:t>
              </a:r>
              <a:r>
                <a:rPr lang="en-US" baseline="30000" dirty="0"/>
                <a:t>2</a:t>
              </a:r>
              <a:r>
                <a:rPr lang="en-US" dirty="0"/>
                <a:t> + 0,869</a:t>
              </a:r>
              <a:r>
                <a:rPr lang="en-US" baseline="30000" dirty="0"/>
                <a:t>2</a:t>
              </a:r>
              <a:r>
                <a:rPr lang="en-US" dirty="0"/>
                <a:t> = 0.76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F8B8B5-FABD-0897-BDF0-72B02A894BAE}"/>
                </a:ext>
              </a:extLst>
            </p:cNvPr>
            <p:cNvSpPr txBox="1"/>
            <p:nvPr/>
          </p:nvSpPr>
          <p:spPr>
            <a:xfrm>
              <a:off x="4221904" y="2782026"/>
              <a:ext cx="1735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 clear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02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8812303-30E0-3187-3EC1-3A53B6B6FBE3}"/>
              </a:ext>
            </a:extLst>
          </p:cNvPr>
          <p:cNvGrpSpPr/>
          <p:nvPr/>
        </p:nvGrpSpPr>
        <p:grpSpPr>
          <a:xfrm>
            <a:off x="486966" y="800150"/>
            <a:ext cx="8549530" cy="4088293"/>
            <a:chOff x="486966" y="800150"/>
            <a:chExt cx="8549530" cy="408829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9C8689-E8AA-A370-99DF-CD947AC81B73}"/>
                </a:ext>
              </a:extLst>
            </p:cNvPr>
            <p:cNvGrpSpPr/>
            <p:nvPr/>
          </p:nvGrpSpPr>
          <p:grpSpPr>
            <a:xfrm>
              <a:off x="3635896" y="800150"/>
              <a:ext cx="5400600" cy="4088293"/>
              <a:chOff x="827584" y="908720"/>
              <a:chExt cx="5400600" cy="408829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064B7F8-A1B4-3ECD-7FE3-7FAF23E55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908720"/>
                <a:ext cx="2932906" cy="4088293"/>
              </a:xfrm>
              <a:prstGeom prst="rect">
                <a:avLst/>
              </a:prstGeom>
            </p:spPr>
          </p:pic>
          <p:sp>
            <p:nvSpPr>
              <p:cNvPr id="5" name="Line Callout 1 (Border and Accent Bar) 4">
                <a:extLst>
                  <a:ext uri="{FF2B5EF4-FFF2-40B4-BE49-F238E27FC236}">
                    <a16:creationId xmlns:a16="http://schemas.microsoft.com/office/drawing/2014/main" id="{39E99D96-A1EC-B560-436C-9E5F0C176589}"/>
                  </a:ext>
                </a:extLst>
              </p:cNvPr>
              <p:cNvSpPr/>
              <p:nvPr/>
            </p:nvSpPr>
            <p:spPr>
              <a:xfrm>
                <a:off x="4139952" y="1268760"/>
                <a:ext cx="2088232" cy="645539"/>
              </a:xfrm>
              <a:prstGeom prst="accentBorderCallout1">
                <a:avLst>
                  <a:gd name="adj1" fmla="val 390"/>
                  <a:gd name="adj2" fmla="val -4806"/>
                  <a:gd name="adj3" fmla="val 105010"/>
                  <a:gd name="adj4" fmla="val -28989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Loadings below 0.4 are not shown.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E67C32-CBA1-4EC7-268A-382861A8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966" y="911460"/>
              <a:ext cx="2773202" cy="3865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353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0664-0597-AE4F-8A15-41F0119CF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Component score  (PCA)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BC9B05-CDEE-E1D8-27B0-0F40CD49E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29534"/>
            <a:ext cx="7740352" cy="259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0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8822-7139-F1F6-54D3-52DF52D8D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Component score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6671C2-E6D3-4984-641D-6E68E929D8A6}"/>
              </a:ext>
            </a:extLst>
          </p:cNvPr>
          <p:cNvGrpSpPr/>
          <p:nvPr/>
        </p:nvGrpSpPr>
        <p:grpSpPr>
          <a:xfrm>
            <a:off x="683568" y="1964118"/>
            <a:ext cx="7217743" cy="4129178"/>
            <a:chOff x="683568" y="1964118"/>
            <a:chExt cx="7217743" cy="41291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A919A8-D86D-EC77-B9F1-FAA7C6950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2636912"/>
              <a:ext cx="7217743" cy="345638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019BBD-C3F3-072E-99E6-0894AD226EC4}"/>
                </a:ext>
              </a:extLst>
            </p:cNvPr>
            <p:cNvGrpSpPr/>
            <p:nvPr/>
          </p:nvGrpSpPr>
          <p:grpSpPr>
            <a:xfrm>
              <a:off x="1475656" y="1964118"/>
              <a:ext cx="6113696" cy="1896930"/>
              <a:chOff x="1475656" y="1964118"/>
              <a:chExt cx="6113696" cy="18969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E01F70F-6065-DA1B-049D-7AE6B8989406}"/>
                  </a:ext>
                </a:extLst>
              </p:cNvPr>
              <p:cNvSpPr/>
              <p:nvPr/>
            </p:nvSpPr>
            <p:spPr>
              <a:xfrm>
                <a:off x="5501120" y="3573016"/>
                <a:ext cx="2088232" cy="2880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Line Callout 1 (Border and Accent Bar) 7">
                <a:extLst>
                  <a:ext uri="{FF2B5EF4-FFF2-40B4-BE49-F238E27FC236}">
                    <a16:creationId xmlns:a16="http://schemas.microsoft.com/office/drawing/2014/main" id="{C926AEFF-4436-0EAC-FFE6-9B7E81F74756}"/>
                  </a:ext>
                </a:extLst>
              </p:cNvPr>
              <p:cNvSpPr/>
              <p:nvPr/>
            </p:nvSpPr>
            <p:spPr>
              <a:xfrm>
                <a:off x="1475656" y="1964118"/>
                <a:ext cx="5069580" cy="409483"/>
              </a:xfrm>
              <a:prstGeom prst="accentBorderCallout1">
                <a:avLst>
                  <a:gd name="adj1" fmla="val 101169"/>
                  <a:gd name="adj2" fmla="val 103454"/>
                  <a:gd name="adj3" fmla="val 362351"/>
                  <a:gd name="adj4" fmla="val 9990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These correlations are the loadings of V1 on PC1 and PC2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416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276D-D28B-054D-A10B-E8D8199EF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61099"/>
            <a:ext cx="6768752" cy="1152128"/>
          </a:xfrm>
        </p:spPr>
        <p:txBody>
          <a:bodyPr/>
          <a:lstStyle/>
          <a:p>
            <a:r>
              <a:rPr lang="en-US" dirty="0"/>
              <a:t>Total variance explained (PCA)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922791-CAFC-8FFD-E629-DB397B6467BF}"/>
              </a:ext>
            </a:extLst>
          </p:cNvPr>
          <p:cNvGrpSpPr/>
          <p:nvPr/>
        </p:nvGrpSpPr>
        <p:grpSpPr>
          <a:xfrm>
            <a:off x="158899" y="1186401"/>
            <a:ext cx="9667712" cy="5489196"/>
            <a:chOff x="158899" y="1186401"/>
            <a:chExt cx="9667712" cy="54891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BDC804-CE12-95D1-E582-01B3680A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393" y="2099654"/>
              <a:ext cx="8589566" cy="1839178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0A6C524-61FC-23C8-5BF4-D2D6C34DA010}"/>
                </a:ext>
              </a:extLst>
            </p:cNvPr>
            <p:cNvGrpSpPr/>
            <p:nvPr/>
          </p:nvGrpSpPr>
          <p:grpSpPr>
            <a:xfrm>
              <a:off x="158899" y="1186401"/>
              <a:ext cx="9667712" cy="5489196"/>
              <a:chOff x="158899" y="1186401"/>
              <a:chExt cx="9667712" cy="548919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51D1299-B8A1-D677-2847-F63E0DE4638F}"/>
                  </a:ext>
                </a:extLst>
              </p:cNvPr>
              <p:cNvGrpSpPr/>
              <p:nvPr/>
            </p:nvGrpSpPr>
            <p:grpSpPr>
              <a:xfrm>
                <a:off x="158899" y="1186401"/>
                <a:ext cx="9134797" cy="5489196"/>
                <a:chOff x="158899" y="1186401"/>
                <a:chExt cx="9134797" cy="548919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9033280-1291-51A6-EEA8-1675328D381B}"/>
                    </a:ext>
                  </a:extLst>
                </p:cNvPr>
                <p:cNvGrpSpPr/>
                <p:nvPr/>
              </p:nvGrpSpPr>
              <p:grpSpPr>
                <a:xfrm>
                  <a:off x="158899" y="1186401"/>
                  <a:ext cx="9134797" cy="3845426"/>
                  <a:chOff x="158899" y="1186401"/>
                  <a:chExt cx="9134797" cy="3845426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6E081EF-B4CB-B083-3856-CDA29EF0ADBD}"/>
                      </a:ext>
                    </a:extLst>
                  </p:cNvPr>
                  <p:cNvGrpSpPr/>
                  <p:nvPr/>
                </p:nvGrpSpPr>
                <p:grpSpPr>
                  <a:xfrm>
                    <a:off x="395536" y="1186401"/>
                    <a:ext cx="8898160" cy="3845426"/>
                    <a:chOff x="395536" y="1186401"/>
                    <a:chExt cx="8898160" cy="3845426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79278A1F-14F5-CE63-60CE-93FC52BD3A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5536" y="3978013"/>
                      <a:ext cx="8466220" cy="1053814"/>
                      <a:chOff x="395536" y="3978013"/>
                      <a:chExt cx="8466220" cy="1053814"/>
                    </a:xfrm>
                  </p:grpSpPr>
                  <p:sp>
                    <p:nvSpPr>
                      <p:cNvPr id="9" name="Right Brace 8">
                        <a:extLst>
                          <a:ext uri="{FF2B5EF4-FFF2-40B4-BE49-F238E27FC236}">
                            <a16:creationId xmlns:a16="http://schemas.microsoft.com/office/drawing/2014/main" id="{0E35286B-9DB7-DD6F-9887-E440735F1A8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647503" y="2756068"/>
                        <a:ext cx="592409" cy="3096344"/>
                      </a:xfrm>
                      <a:prstGeom prst="rightBrace">
                        <a:avLst/>
                      </a:prstGeom>
                      <a:ln w="317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12" name="Right Brace 11">
                        <a:extLst>
                          <a:ext uri="{FF2B5EF4-FFF2-40B4-BE49-F238E27FC236}">
                            <a16:creationId xmlns:a16="http://schemas.microsoft.com/office/drawing/2014/main" id="{5B548316-9C97-AF36-0131-085275CFAC3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324320" y="3063011"/>
                        <a:ext cx="622433" cy="2452438"/>
                      </a:xfrm>
                      <a:prstGeom prst="rightBrace">
                        <a:avLst/>
                      </a:prstGeom>
                      <a:ln w="317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8A221505-993E-CD64-0641-175643562A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47663" y="4662495"/>
                        <a:ext cx="10081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 dirty="0"/>
                          <a:t>Part 1</a:t>
                        </a: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4066381-254F-02F5-1017-8212A2A4CE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6866" y="4649590"/>
                        <a:ext cx="10081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 dirty="0"/>
                          <a:t>Part 2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F6E1A99F-0AB9-1274-C7F2-2F3F150573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08304" y="4649590"/>
                        <a:ext cx="10081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 dirty="0"/>
                          <a:t>Part 3</a:t>
                        </a:r>
                      </a:p>
                    </p:txBody>
                  </p:sp>
                </p:grp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B16DC46A-1BD5-47CD-1620-7C6C22F372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274886" y="2786006"/>
                      <a:ext cx="447930" cy="725809"/>
                    </a:xfrm>
                    <a:prstGeom prst="rect">
                      <a:avLst/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E6AD9E84-D090-56F5-4B67-BBC06720A5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791178" y="2740094"/>
                      <a:ext cx="356106" cy="725809"/>
                    </a:xfrm>
                    <a:prstGeom prst="rect">
                      <a:avLst/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6F2FB07B-66FE-6FC9-A1DB-51D24B4EBE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01474" y="2694495"/>
                      <a:ext cx="356106" cy="725809"/>
                    </a:xfrm>
                    <a:prstGeom prst="rect">
                      <a:avLst/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1A4C7048-B945-10A3-1D96-2091BA7F88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3176" y="1186401"/>
                      <a:ext cx="468052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/>
                        <a:t>Value in the box shows the total variance explained by PC1 and PC2, which is 76.5%.</a:t>
                      </a:r>
                    </a:p>
                  </p:txBody>
                </p:sp>
              </p:grp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7DBFABD-F2D4-AF5B-4F68-CEC2E21BA8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36571" y="2485956"/>
                    <a:ext cx="356106" cy="725809"/>
                  </a:xfrm>
                  <a:prstGeom prst="rect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Line Callout 1 (Border and Accent Bar) 19">
                    <a:extLst>
                      <a:ext uri="{FF2B5EF4-FFF2-40B4-BE49-F238E27FC236}">
                        <a16:creationId xmlns:a16="http://schemas.microsoft.com/office/drawing/2014/main" id="{86F97662-9771-3C56-DE2A-347AAD698782}"/>
                      </a:ext>
                    </a:extLst>
                  </p:cNvPr>
                  <p:cNvSpPr/>
                  <p:nvPr/>
                </p:nvSpPr>
                <p:spPr>
                  <a:xfrm>
                    <a:off x="158899" y="1439139"/>
                    <a:ext cx="2777529" cy="817774"/>
                  </a:xfrm>
                  <a:prstGeom prst="accentBorderCallout1">
                    <a:avLst>
                      <a:gd name="adj1" fmla="val 109767"/>
                      <a:gd name="adj2" fmla="val 103150"/>
                      <a:gd name="adj3" fmla="val 143402"/>
                      <a:gd name="adj4" fmla="val 94830"/>
                    </a:avLst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 = 2.387/total eigen values</a:t>
                    </a:r>
                  </a:p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= (2.387/5)*100% = 47.749%</a:t>
                    </a:r>
                  </a:p>
                  <a:p>
                    <a:pPr algn="ctr"/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CA36853C-A4D0-6A66-22FA-54955DEF2558}"/>
                    </a:ext>
                  </a:extLst>
                </p:cNvPr>
                <p:cNvGrpSpPr/>
                <p:nvPr/>
              </p:nvGrpSpPr>
              <p:grpSpPr>
                <a:xfrm>
                  <a:off x="190212" y="2768924"/>
                  <a:ext cx="7055978" cy="3906673"/>
                  <a:chOff x="190212" y="2768924"/>
                  <a:chExt cx="7055978" cy="3906673"/>
                </a:xfrm>
              </p:grpSpPr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17D38CCE-F4EE-39AF-A09B-0EBC6E657E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1661" y="2880074"/>
                    <a:ext cx="948110" cy="725809"/>
                  </a:xfrm>
                  <a:prstGeom prst="rect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FC8104B-ACCA-56BA-959E-CE65B396688F}"/>
                      </a:ext>
                    </a:extLst>
                  </p:cNvPr>
                  <p:cNvSpPr txBox="1"/>
                  <p:nvPr/>
                </p:nvSpPr>
                <p:spPr>
                  <a:xfrm>
                    <a:off x="190212" y="6029266"/>
                    <a:ext cx="705597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/>
                      <a:t>Using a correlation matrix as an input, the total variance is the total number of original variables = 5.</a:t>
                    </a:r>
                  </a:p>
                </p:txBody>
              </p:sp>
              <p:sp>
                <p:nvSpPr>
                  <p:cNvPr id="6" name="Right Brace 5">
                    <a:extLst>
                      <a:ext uri="{FF2B5EF4-FFF2-40B4-BE49-F238E27FC236}">
                        <a16:creationId xmlns:a16="http://schemas.microsoft.com/office/drawing/2014/main" id="{412ECFB6-F6D2-EA02-EB8C-223C97BA61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54395" y="2892679"/>
                    <a:ext cx="592408" cy="2763075"/>
                  </a:xfrm>
                  <a:prstGeom prst="rightBrace">
                    <a:avLst/>
                  </a:prstGeom>
                  <a:ln w="317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7CFB2B8B-2289-6D84-CB1E-36EA44BBCC08}"/>
                      </a:ext>
                    </a:extLst>
                  </p:cNvPr>
                  <p:cNvCxnSpPr>
                    <a:cxnSpLocks/>
                    <a:stCxn id="3" idx="3"/>
                  </p:cNvCxnSpPr>
                  <p:nvPr/>
                </p:nvCxnSpPr>
                <p:spPr>
                  <a:xfrm flipH="1">
                    <a:off x="467446" y="3717034"/>
                    <a:ext cx="1008270" cy="2051255"/>
                  </a:xfrm>
                  <a:prstGeom prst="straightConnector1">
                    <a:avLst/>
                  </a:prstGeom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2A59E1-7A4F-6750-B23E-70B73346C3C9}"/>
                  </a:ext>
                </a:extLst>
              </p:cNvPr>
              <p:cNvSpPr txBox="1"/>
              <p:nvPr/>
            </p:nvSpPr>
            <p:spPr>
              <a:xfrm>
                <a:off x="2770633" y="5484552"/>
                <a:ext cx="705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Proportion of variance accounted for by two PCs after rotation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7C353E8-4CEC-00A3-C839-FD47DA202CD1}"/>
                  </a:ext>
                </a:extLst>
              </p:cNvPr>
              <p:cNvGrpSpPr/>
              <p:nvPr/>
            </p:nvGrpSpPr>
            <p:grpSpPr>
              <a:xfrm>
                <a:off x="1805778" y="3259208"/>
                <a:ext cx="7055978" cy="2312384"/>
                <a:chOff x="1805778" y="3259208"/>
                <a:chExt cx="7055978" cy="231238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A4F507-6BF9-11AB-06B4-74BCB03E41AF}"/>
                    </a:ext>
                  </a:extLst>
                </p:cNvPr>
                <p:cNvSpPr txBox="1"/>
                <p:nvPr/>
              </p:nvSpPr>
              <p:spPr>
                <a:xfrm>
                  <a:off x="1805778" y="4961187"/>
                  <a:ext cx="70559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Proportion of variance accounted for by two PCs before rotation</a:t>
                  </a: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836F2A4F-1249-A7AC-92B2-90FA6CC36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35495" y="3259208"/>
                  <a:ext cx="2321895" cy="167699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882C9BC6-7B01-89E0-DF98-F8E6B282B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38182" y="3346149"/>
                  <a:ext cx="156951" cy="2225443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00971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D6B260-8E7E-2A3E-D479-47CF919A2106}"/>
              </a:ext>
            </a:extLst>
          </p:cNvPr>
          <p:cNvGrpSpPr/>
          <p:nvPr/>
        </p:nvGrpSpPr>
        <p:grpSpPr>
          <a:xfrm>
            <a:off x="827584" y="1095571"/>
            <a:ext cx="7176659" cy="4394439"/>
            <a:chOff x="827584" y="1095571"/>
            <a:chExt cx="7176659" cy="43944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B567CA-FDE3-613B-E035-6872BECD904A}"/>
                </a:ext>
              </a:extLst>
            </p:cNvPr>
            <p:cNvGrpSpPr/>
            <p:nvPr/>
          </p:nvGrpSpPr>
          <p:grpSpPr>
            <a:xfrm>
              <a:off x="1241069" y="2335269"/>
              <a:ext cx="6763174" cy="2889612"/>
              <a:chOff x="1946494" y="1916832"/>
              <a:chExt cx="6763174" cy="288961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8644CB5-EE1A-5E91-2988-3B5EBA205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46494" y="1916832"/>
                <a:ext cx="5251011" cy="191221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BF14AC-BAC6-1BF5-FA07-56999999D868}"/>
                  </a:ext>
                </a:extLst>
              </p:cNvPr>
              <p:cNvSpPr txBox="1"/>
              <p:nvPr/>
            </p:nvSpPr>
            <p:spPr>
              <a:xfrm>
                <a:off x="5004048" y="4437112"/>
                <a:ext cx="370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9" name="Line Callout 1 (Border and Accent Bar) 8">
              <a:extLst>
                <a:ext uri="{FF2B5EF4-FFF2-40B4-BE49-F238E27FC236}">
                  <a16:creationId xmlns:a16="http://schemas.microsoft.com/office/drawing/2014/main" id="{088106C0-03B4-8CD4-6777-872C1F9B7133}"/>
                </a:ext>
              </a:extLst>
            </p:cNvPr>
            <p:cNvSpPr/>
            <p:nvPr/>
          </p:nvSpPr>
          <p:spPr>
            <a:xfrm>
              <a:off x="827584" y="1095571"/>
              <a:ext cx="2777529" cy="817774"/>
            </a:xfrm>
            <a:prstGeom prst="accentBorderCallout1">
              <a:avLst>
                <a:gd name="adj1" fmla="val 109767"/>
                <a:gd name="adj2" fmla="val 103150"/>
                <a:gd name="adj3" fmla="val 295703"/>
                <a:gd name="adj4" fmla="val 128887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 = 2.3/total eigen values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= (2.3/5)*100% = 46%</a:t>
              </a: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" name="Line Callout 1 (Border and Accent Bar) 9">
              <a:extLst>
                <a:ext uri="{FF2B5EF4-FFF2-40B4-BE49-F238E27FC236}">
                  <a16:creationId xmlns:a16="http://schemas.microsoft.com/office/drawing/2014/main" id="{576F44D1-9813-F53E-D3F7-D934B4DB4CB6}"/>
                </a:ext>
              </a:extLst>
            </p:cNvPr>
            <p:cNvSpPr/>
            <p:nvPr/>
          </p:nvSpPr>
          <p:spPr>
            <a:xfrm>
              <a:off x="3131840" y="4672236"/>
              <a:ext cx="3834987" cy="817774"/>
            </a:xfrm>
            <a:prstGeom prst="accentBorderCallout1">
              <a:avLst>
                <a:gd name="adj1" fmla="val -5905"/>
                <a:gd name="adj2" fmla="val 103972"/>
                <a:gd name="adj3" fmla="val -105291"/>
                <a:gd name="adj4" fmla="val 78798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>
                <a:solidFill>
                  <a:schemeClr val="tx1"/>
                </a:solidFill>
              </a:endParaRPr>
            </a:p>
            <a:p>
              <a:r>
                <a:rPr lang="en-GB" dirty="0">
                  <a:solidFill>
                    <a:schemeClr val="tx1"/>
                  </a:solidFill>
                </a:rPr>
                <a:t>Proportion of variance accounted for 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by two PCs after rotation (76.48%)</a:t>
              </a: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52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Principal Component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3200" dirty="0"/>
              <a:t>Goal: </a:t>
            </a:r>
            <a:r>
              <a:rPr lang="en-GB" sz="3000" dirty="0"/>
              <a:t> To reduce and summarize data into a smaller set of dimensions </a:t>
            </a:r>
          </a:p>
          <a:p>
            <a:r>
              <a:rPr lang="en-GB" sz="3000" dirty="0">
                <a:sym typeface="Wingdings" pitchFamily="2" charset="2"/>
              </a:rPr>
              <a:t>The newly created dimensions/variables are called principal components.</a:t>
            </a:r>
          </a:p>
          <a:p>
            <a:endParaRPr lang="en-GB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111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CCB3-CA0F-B349-86D8-1DE8A5F5E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SPSS point-and-click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FE19-7A4D-CD49-A3D9-B51470FFD7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408" y="1844824"/>
            <a:ext cx="8425184" cy="381657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SPSS: </a:t>
            </a:r>
            <a:r>
              <a:rPr lang="en-GB" dirty="0" err="1"/>
              <a:t>Analyze</a:t>
            </a:r>
            <a:r>
              <a:rPr lang="en-GB" dirty="0" err="1">
                <a:sym typeface="Wingdings" pitchFamily="2" charset="2"/>
              </a:rPr>
              <a:t></a:t>
            </a:r>
            <a:r>
              <a:rPr lang="en-GB" dirty="0" err="1"/>
              <a:t>Dimension</a:t>
            </a:r>
            <a:r>
              <a:rPr lang="en-GB" dirty="0"/>
              <a:t> </a:t>
            </a:r>
            <a:r>
              <a:rPr lang="en-GB" dirty="0" err="1"/>
              <a:t>Reduction</a:t>
            </a:r>
            <a:r>
              <a:rPr lang="en-GB" dirty="0" err="1">
                <a:sym typeface="Wingdings" pitchFamily="2" charset="2"/>
              </a:rPr>
              <a:t></a:t>
            </a:r>
            <a:r>
              <a:rPr lang="en-GB" dirty="0" err="1"/>
              <a:t>Factor</a:t>
            </a:r>
            <a:br>
              <a:rPr lang="en-GB" dirty="0"/>
            </a:br>
            <a:r>
              <a:rPr lang="en-GB" dirty="0"/>
              <a:t>• Click: </a:t>
            </a:r>
            <a:r>
              <a:rPr lang="en-GB" dirty="0" err="1"/>
              <a:t>Extraction</a:t>
            </a:r>
            <a:r>
              <a:rPr lang="en-GB" dirty="0" err="1">
                <a:sym typeface="Wingdings" pitchFamily="2" charset="2"/>
              </a:rPr>
              <a:t></a:t>
            </a:r>
            <a:r>
              <a:rPr lang="en-GB" dirty="0" err="1"/>
              <a:t>Principal</a:t>
            </a:r>
            <a:r>
              <a:rPr lang="en-GB" dirty="0"/>
              <a:t> component analysis</a:t>
            </a:r>
            <a:br>
              <a:rPr lang="en-GB" dirty="0"/>
            </a:br>
            <a:r>
              <a:rPr lang="en-GB" dirty="0"/>
              <a:t>• Click: Rotation: Varimax or oblique</a:t>
            </a:r>
          </a:p>
          <a:p>
            <a:pPr lvl="1"/>
            <a:r>
              <a:rPr lang="en-GB" dirty="0"/>
              <a:t>Varimax assumed the PCs are NOT correlated</a:t>
            </a:r>
          </a:p>
          <a:p>
            <a:pPr lvl="1"/>
            <a:r>
              <a:rPr lang="en-GB" dirty="0"/>
              <a:t>Oblique assumes the PCS are correlated</a:t>
            </a:r>
          </a:p>
          <a:p>
            <a:r>
              <a:rPr lang="en-GB" dirty="0"/>
              <a:t>Click: Scores</a:t>
            </a:r>
          </a:p>
          <a:p>
            <a:pPr lvl="1"/>
            <a:r>
              <a:rPr lang="en-GB" dirty="0"/>
              <a:t>Tick ‘Save variables’ to save PCs into your data</a:t>
            </a:r>
          </a:p>
          <a:p>
            <a:pPr lvl="1"/>
            <a:r>
              <a:rPr lang="en-GB" dirty="0"/>
              <a:t>Tick ‘ Display score pattern coefficient matrix’ to output the ’weights’ or component scores that are used to calculate PCs</a:t>
            </a:r>
          </a:p>
          <a:p>
            <a:pPr lvl="1"/>
            <a:r>
              <a:rPr lang="en-GB" dirty="0"/>
              <a:t>Note: the ‘weights’ are not loadings. Loadings are correlation between observed variables and PCs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9DC7F9-9CEA-D94D-9EC4-360A6D15C9E1}"/>
              </a:ext>
            </a:extLst>
          </p:cNvPr>
          <p:cNvGrpSpPr/>
          <p:nvPr/>
        </p:nvGrpSpPr>
        <p:grpSpPr>
          <a:xfrm>
            <a:off x="539552" y="1412776"/>
            <a:ext cx="8240561" cy="2959446"/>
            <a:chOff x="539552" y="1412776"/>
            <a:chExt cx="8240561" cy="295944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18AD2B-AA79-612D-F6EC-72C965F066B4}"/>
                </a:ext>
              </a:extLst>
            </p:cNvPr>
            <p:cNvGrpSpPr/>
            <p:nvPr/>
          </p:nvGrpSpPr>
          <p:grpSpPr>
            <a:xfrm>
              <a:off x="6057020" y="1412776"/>
              <a:ext cx="2723093" cy="1394827"/>
              <a:chOff x="5724128" y="1269630"/>
              <a:chExt cx="2723093" cy="1394827"/>
            </a:xfrm>
          </p:grpSpPr>
          <p:sp>
            <p:nvSpPr>
              <p:cNvPr id="5" name="Right Brace 4">
                <a:extLst>
                  <a:ext uri="{FF2B5EF4-FFF2-40B4-BE49-F238E27FC236}">
                    <a16:creationId xmlns:a16="http://schemas.microsoft.com/office/drawing/2014/main" id="{A1543D5E-1E6A-4BC7-0662-104ACA3CA310}"/>
                  </a:ext>
                </a:extLst>
              </p:cNvPr>
              <p:cNvSpPr/>
              <p:nvPr/>
            </p:nvSpPr>
            <p:spPr>
              <a:xfrm rot="16200000">
                <a:off x="6601744" y="1462805"/>
                <a:ext cx="540060" cy="1863243"/>
              </a:xfrm>
              <a:prstGeom prst="rightBrac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BEDD0B-E9E5-4D50-6928-21FA1B3E71C9}"/>
                  </a:ext>
                </a:extLst>
              </p:cNvPr>
              <p:cNvSpPr txBox="1"/>
              <p:nvPr/>
            </p:nvSpPr>
            <p:spPr>
              <a:xfrm>
                <a:off x="5724128" y="1269630"/>
                <a:ext cx="27230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GB" sz="1800" dirty="0">
                    <a:solidFill>
                      <a:schemeClr val="tx1"/>
                    </a:solidFill>
                  </a:rPr>
                  <a:t>tandardized PC Scores from rotated  solutions</a:t>
                </a:r>
                <a:endParaRPr lang="en-GB" dirty="0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2DD4692-ABBB-B0A6-CFB2-0B93458A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35063"/>
              <a:ext cx="7772400" cy="1537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973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6DDFD7C-3C81-7390-0062-350C98C385CD}"/>
              </a:ext>
            </a:extLst>
          </p:cNvPr>
          <p:cNvGrpSpPr/>
          <p:nvPr/>
        </p:nvGrpSpPr>
        <p:grpSpPr>
          <a:xfrm>
            <a:off x="1259632" y="1340768"/>
            <a:ext cx="5544616" cy="3887544"/>
            <a:chOff x="1259632" y="1340768"/>
            <a:chExt cx="5544616" cy="38875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BBE2E3-5EAF-43E3-C842-F372508F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2788890" cy="3887544"/>
            </a:xfrm>
            <a:prstGeom prst="rect">
              <a:avLst/>
            </a:prstGeom>
            <a:noFill/>
            <a:ln>
              <a:solidFill>
                <a:srgbClr val="B1B3B5"/>
              </a:solidFill>
            </a:ln>
          </p:spPr>
        </p:pic>
        <p:sp>
          <p:nvSpPr>
            <p:cNvPr id="5" name="Line Callout 1 (Border and Accent Bar) 4">
              <a:extLst>
                <a:ext uri="{FF2B5EF4-FFF2-40B4-BE49-F238E27FC236}">
                  <a16:creationId xmlns:a16="http://schemas.microsoft.com/office/drawing/2014/main" id="{19466935-951F-5141-A612-AA6E625B5BC3}"/>
                </a:ext>
              </a:extLst>
            </p:cNvPr>
            <p:cNvSpPr/>
            <p:nvPr/>
          </p:nvSpPr>
          <p:spPr>
            <a:xfrm>
              <a:off x="4788024" y="2276872"/>
              <a:ext cx="2016224" cy="864096"/>
            </a:xfrm>
            <a:prstGeom prst="accentBorderCallout1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Loadings below 0.4 are not shown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226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B146-218E-B14A-B3E1-FA4BA5BFB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Key issues in 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9F1AD-3C13-2843-AD5E-E67E7AB8EE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Is there enough correlations among variables in the data?</a:t>
            </a:r>
          </a:p>
          <a:p>
            <a:r>
              <a:rPr lang="en-GB" sz="3100" dirty="0"/>
              <a:t>How many dimensions/principal components will be retained?</a:t>
            </a:r>
          </a:p>
          <a:p>
            <a:r>
              <a:rPr lang="en-GB" sz="3100" dirty="0"/>
              <a:t>What are appropriate name for the principal components?</a:t>
            </a:r>
          </a:p>
          <a:p>
            <a:r>
              <a:rPr lang="en-GB" sz="3100" dirty="0"/>
              <a:t>How would you use the newly created variables (</a:t>
            </a:r>
            <a:r>
              <a:rPr lang="en-GB" sz="3100" dirty="0" err="1"/>
              <a:t>ie</a:t>
            </a:r>
            <a:r>
              <a:rPr lang="en-GB" sz="3100" dirty="0"/>
              <a:t> principal components) for further analysis?</a:t>
            </a:r>
          </a:p>
        </p:txBody>
      </p:sp>
    </p:spTree>
    <p:extLst>
      <p:ext uri="{BB962C8B-B14F-4D97-AF65-F5344CB8AC3E}">
        <p14:creationId xmlns:p14="http://schemas.microsoft.com/office/powerpoint/2010/main" val="64282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B9A6-990D-C02E-1FDD-526A30FC8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PCA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B7D9-786F-5506-F97B-F5661F8015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prcomp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() function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 PCA() function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principal() function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561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5E4F-6305-7233-6599-990AEF4CDC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prcomp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() function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47DFB-94EA-EE7E-C799-6F6CE96DD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4824684"/>
          </a:xfrm>
        </p:spPr>
        <p:txBody>
          <a:bodyPr>
            <a:no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library(haven)</a:t>
            </a:r>
          </a:p>
          <a:p>
            <a:r>
              <a:rPr lang="en-GB" sz="1400" dirty="0">
                <a:solidFill>
                  <a:schemeClr val="tx1"/>
                </a:solidFill>
              </a:rPr>
              <a:t>rm(list=ls()) # start from a clean slate.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dat</a:t>
            </a:r>
            <a:r>
              <a:rPr lang="en-GB" sz="1400" dirty="0">
                <a:solidFill>
                  <a:schemeClr val="tx1"/>
                </a:solidFill>
              </a:rPr>
              <a:t> &lt;- </a:t>
            </a:r>
            <a:r>
              <a:rPr lang="en-GB" sz="1400" dirty="0" err="1">
                <a:solidFill>
                  <a:schemeClr val="tx1"/>
                </a:solidFill>
              </a:rPr>
              <a:t>read_sav</a:t>
            </a:r>
            <a:r>
              <a:rPr lang="en-GB" sz="1400" dirty="0">
                <a:solidFill>
                  <a:schemeClr val="tx1"/>
                </a:solidFill>
              </a:rPr>
              <a:t>("/Users/</a:t>
            </a:r>
            <a:r>
              <a:rPr lang="en-GB" sz="1400" dirty="0" err="1">
                <a:solidFill>
                  <a:schemeClr val="tx1"/>
                </a:solidFill>
              </a:rPr>
              <a:t>ahmaddaryanto</a:t>
            </a:r>
            <a:r>
              <a:rPr lang="en-GB" sz="1400" dirty="0">
                <a:solidFill>
                  <a:schemeClr val="tx1"/>
                </a:solidFill>
              </a:rPr>
              <a:t>/Documents/Data1/</a:t>
            </a:r>
            <a:r>
              <a:rPr lang="en-GB" sz="1400" dirty="0" err="1">
                <a:solidFill>
                  <a:schemeClr val="tx1"/>
                </a:solidFill>
              </a:rPr>
              <a:t>fake_data_for_pca.sav</a:t>
            </a:r>
            <a:r>
              <a:rPr lang="en-GB" sz="1400" dirty="0">
                <a:solidFill>
                  <a:schemeClr val="tx1"/>
                </a:solidFill>
              </a:rPr>
              <a:t>")</a:t>
            </a:r>
          </a:p>
          <a:p>
            <a:r>
              <a:rPr lang="en-GB" sz="1400" dirty="0">
                <a:solidFill>
                  <a:schemeClr val="tx1"/>
                </a:solidFill>
              </a:rPr>
              <a:t>res &lt;- </a:t>
            </a:r>
            <a:r>
              <a:rPr lang="en-GB" sz="1400" dirty="0" err="1">
                <a:solidFill>
                  <a:schemeClr val="tx1"/>
                </a:solidFill>
              </a:rPr>
              <a:t>prcomp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dirty="0" err="1">
                <a:solidFill>
                  <a:schemeClr val="tx1"/>
                </a:solidFill>
              </a:rPr>
              <a:t>dat</a:t>
            </a:r>
            <a:r>
              <a:rPr lang="en-GB" sz="1400" dirty="0">
                <a:solidFill>
                  <a:schemeClr val="tx1"/>
                </a:solidFill>
              </a:rPr>
              <a:t>, </a:t>
            </a:r>
            <a:r>
              <a:rPr lang="en-GB" sz="1400" dirty="0" err="1">
                <a:solidFill>
                  <a:schemeClr val="tx1"/>
                </a:solidFill>
              </a:rPr>
              <a:t>center</a:t>
            </a:r>
            <a:r>
              <a:rPr lang="en-GB" sz="1400" dirty="0">
                <a:solidFill>
                  <a:schemeClr val="tx1"/>
                </a:solidFill>
              </a:rPr>
              <a:t>=TRUE, scale=TRUE) # based on correlation matrix</a:t>
            </a:r>
          </a:p>
          <a:p>
            <a:r>
              <a:rPr lang="en-GB" sz="1400" dirty="0">
                <a:solidFill>
                  <a:schemeClr val="tx1"/>
                </a:solidFill>
              </a:rPr>
              <a:t>summary(res) 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eigen_val</a:t>
            </a:r>
            <a:r>
              <a:rPr lang="en-GB" sz="1400" dirty="0">
                <a:solidFill>
                  <a:schemeClr val="tx1"/>
                </a:solidFill>
              </a:rPr>
              <a:t> &lt;- res$sdev^2 # variance of the pcs</a:t>
            </a:r>
          </a:p>
          <a:p>
            <a:r>
              <a:rPr lang="en-GB" sz="1400" dirty="0">
                <a:solidFill>
                  <a:schemeClr val="tx1"/>
                </a:solidFill>
              </a:rPr>
              <a:t>print(round(eigen_val,3))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eigen_val</a:t>
            </a:r>
            <a:r>
              <a:rPr lang="en-GB" sz="1400" dirty="0">
                <a:solidFill>
                  <a:schemeClr val="tx1"/>
                </a:solidFill>
              </a:rPr>
              <a:t> &lt;- res$sdev^2 # variance of the pcs</a:t>
            </a:r>
          </a:p>
          <a:p>
            <a:r>
              <a:rPr lang="en-GB" sz="1400" dirty="0">
                <a:solidFill>
                  <a:schemeClr val="tx1"/>
                </a:solidFill>
              </a:rPr>
              <a:t>print(round(eigen_val,3))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var_explained</a:t>
            </a:r>
            <a:r>
              <a:rPr lang="en-GB" sz="1400" dirty="0">
                <a:solidFill>
                  <a:schemeClr val="tx1"/>
                </a:solidFill>
              </a:rPr>
              <a:t> = round((</a:t>
            </a:r>
            <a:r>
              <a:rPr lang="en-GB" sz="1400" dirty="0" err="1">
                <a:solidFill>
                  <a:schemeClr val="tx1"/>
                </a:solidFill>
              </a:rPr>
              <a:t>eigen_val</a:t>
            </a:r>
            <a:r>
              <a:rPr lang="en-GB" sz="1400" dirty="0">
                <a:solidFill>
                  <a:schemeClr val="tx1"/>
                </a:solidFill>
              </a:rPr>
              <a:t> / sum(</a:t>
            </a:r>
            <a:r>
              <a:rPr lang="en-GB" sz="1400" dirty="0" err="1">
                <a:solidFill>
                  <a:schemeClr val="tx1"/>
                </a:solidFill>
              </a:rPr>
              <a:t>eigen_val</a:t>
            </a:r>
            <a:r>
              <a:rPr lang="en-GB" sz="1400" dirty="0">
                <a:solidFill>
                  <a:schemeClr val="tx1"/>
                </a:solidFill>
              </a:rPr>
              <a:t>)) * 100,2)</a:t>
            </a:r>
          </a:p>
          <a:p>
            <a:r>
              <a:rPr lang="en-GB" sz="1400" dirty="0">
                <a:solidFill>
                  <a:schemeClr val="tx1"/>
                </a:solidFill>
              </a:rPr>
              <a:t>print(</a:t>
            </a:r>
            <a:r>
              <a:rPr lang="en-GB" sz="1400" dirty="0" err="1">
                <a:solidFill>
                  <a:schemeClr val="tx1"/>
                </a:solidFill>
              </a:rPr>
              <a:t>var_explained</a:t>
            </a:r>
            <a:r>
              <a:rPr lang="en-GB" sz="1400" dirty="0">
                <a:solidFill>
                  <a:schemeClr val="tx1"/>
                </a:solidFill>
              </a:rPr>
              <a:t>)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ncomp</a:t>
            </a:r>
            <a:r>
              <a:rPr lang="en-GB" sz="1400" dirty="0">
                <a:solidFill>
                  <a:schemeClr val="tx1"/>
                </a:solidFill>
              </a:rPr>
              <a:t> &lt;-2 # number of components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eigen_vec</a:t>
            </a:r>
            <a:r>
              <a:rPr lang="en-GB" sz="1400" dirty="0">
                <a:solidFill>
                  <a:schemeClr val="tx1"/>
                </a:solidFill>
              </a:rPr>
              <a:t> &lt;- </a:t>
            </a:r>
            <a:r>
              <a:rPr lang="en-GB" sz="1400" dirty="0" err="1">
                <a:solidFill>
                  <a:schemeClr val="tx1"/>
                </a:solidFill>
              </a:rPr>
              <a:t>res$rotation</a:t>
            </a:r>
            <a:r>
              <a:rPr lang="en-GB" sz="1400" dirty="0">
                <a:solidFill>
                  <a:schemeClr val="tx1"/>
                </a:solidFill>
              </a:rPr>
              <a:t>[ ,1:ncomp] # eigen vector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sd_pc</a:t>
            </a:r>
            <a:r>
              <a:rPr lang="en-GB" sz="1400" dirty="0">
                <a:solidFill>
                  <a:schemeClr val="tx1"/>
                </a:solidFill>
              </a:rPr>
              <a:t> &lt;- </a:t>
            </a:r>
            <a:r>
              <a:rPr lang="en-GB" sz="1400" dirty="0" err="1">
                <a:solidFill>
                  <a:schemeClr val="tx1"/>
                </a:solidFill>
              </a:rPr>
              <a:t>diag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dirty="0" err="1">
                <a:solidFill>
                  <a:schemeClr val="tx1"/>
                </a:solidFill>
              </a:rPr>
              <a:t>res$sdev,ncomp,ncomp</a:t>
            </a:r>
            <a:r>
              <a:rPr lang="en-GB" sz="1400" dirty="0">
                <a:solidFill>
                  <a:schemeClr val="tx1"/>
                </a:solidFill>
              </a:rPr>
              <a:t>)</a:t>
            </a:r>
          </a:p>
          <a:p>
            <a:r>
              <a:rPr lang="en-GB" sz="1400" dirty="0">
                <a:solidFill>
                  <a:schemeClr val="tx1"/>
                </a:solidFill>
              </a:rPr>
              <a:t>loadings &lt;- </a:t>
            </a:r>
            <a:r>
              <a:rPr lang="en-GB" sz="1400" dirty="0" err="1">
                <a:solidFill>
                  <a:schemeClr val="tx1"/>
                </a:solidFill>
              </a:rPr>
              <a:t>eigen_vec</a:t>
            </a:r>
            <a:r>
              <a:rPr lang="en-GB" sz="1400" dirty="0">
                <a:solidFill>
                  <a:schemeClr val="tx1"/>
                </a:solidFill>
              </a:rPr>
              <a:t> %*%  </a:t>
            </a:r>
            <a:r>
              <a:rPr lang="en-GB" sz="1400" dirty="0" err="1">
                <a:solidFill>
                  <a:schemeClr val="tx1"/>
                </a:solidFill>
              </a:rPr>
              <a:t>sd_pc</a:t>
            </a:r>
            <a:r>
              <a:rPr lang="en-GB" sz="1400" dirty="0">
                <a:solidFill>
                  <a:schemeClr val="tx1"/>
                </a:solidFill>
              </a:rPr>
              <a:t>  </a:t>
            </a:r>
          </a:p>
          <a:p>
            <a:r>
              <a:rPr lang="en-GB" sz="1400" dirty="0">
                <a:solidFill>
                  <a:schemeClr val="tx1"/>
                </a:solidFill>
              </a:rPr>
              <a:t>print(loadings) # SPSS loadings </a:t>
            </a:r>
          </a:p>
          <a:p>
            <a:r>
              <a:rPr lang="en-GB" sz="1400" dirty="0">
                <a:solidFill>
                  <a:schemeClr val="tx1"/>
                </a:solidFill>
              </a:rPr>
              <a:t>round(t(loadings[,1]) %*% loadings[,1],6)</a:t>
            </a:r>
          </a:p>
        </p:txBody>
      </p:sp>
    </p:spTree>
    <p:extLst>
      <p:ext uri="{BB962C8B-B14F-4D97-AF65-F5344CB8AC3E}">
        <p14:creationId xmlns:p14="http://schemas.microsoft.com/office/powerpoint/2010/main" val="676464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F6E5-AB05-7F5A-68E5-C397944B0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PCA()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3E40A-C9B9-E2DC-C2AD-C75A76BF40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6264844"/>
          </a:xfrm>
        </p:spPr>
        <p:txBody>
          <a:bodyPr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# Load the necessary </a:t>
            </a:r>
            <a:r>
              <a:rPr lang="en-GB" sz="1800" dirty="0" err="1">
                <a:solidFill>
                  <a:schemeClr val="tx1"/>
                </a:solidFill>
              </a:rPr>
              <a:t>librarie</a:t>
            </a:r>
            <a:r>
              <a:rPr lang="en-GB" sz="1800" dirty="0">
                <a:solidFill>
                  <a:schemeClr val="tx1"/>
                </a:solidFill>
              </a:rPr>
              <a:t>(s)</a:t>
            </a:r>
          </a:p>
          <a:p>
            <a:r>
              <a:rPr lang="en-GB" sz="1800" dirty="0">
                <a:solidFill>
                  <a:schemeClr val="tx1"/>
                </a:solidFill>
              </a:rPr>
              <a:t>library(haven) # to read an SPSS data</a:t>
            </a:r>
          </a:p>
          <a:p>
            <a:r>
              <a:rPr lang="en-GB" sz="1800" dirty="0">
                <a:solidFill>
                  <a:schemeClr val="tx1"/>
                </a:solidFill>
              </a:rPr>
              <a:t>library(</a:t>
            </a:r>
            <a:r>
              <a:rPr lang="en-GB" sz="1800" dirty="0" err="1">
                <a:solidFill>
                  <a:schemeClr val="tx1"/>
                </a:solidFill>
              </a:rPr>
              <a:t>FactoMineR</a:t>
            </a:r>
            <a:r>
              <a:rPr lang="en-GB" sz="1800" dirty="0">
                <a:solidFill>
                  <a:schemeClr val="tx1"/>
                </a:solidFill>
              </a:rPr>
              <a:t>)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dat</a:t>
            </a:r>
            <a:r>
              <a:rPr lang="en-GB" sz="1800" dirty="0">
                <a:solidFill>
                  <a:schemeClr val="tx1"/>
                </a:solidFill>
              </a:rPr>
              <a:t> &lt;- </a:t>
            </a:r>
            <a:r>
              <a:rPr lang="en-GB" sz="1800" dirty="0" err="1">
                <a:solidFill>
                  <a:schemeClr val="tx1"/>
                </a:solidFill>
              </a:rPr>
              <a:t>read_sav</a:t>
            </a:r>
            <a:r>
              <a:rPr lang="en-GB" sz="1800" dirty="0">
                <a:solidFill>
                  <a:schemeClr val="tx1"/>
                </a:solidFill>
              </a:rPr>
              <a:t>("/Users/</a:t>
            </a:r>
            <a:r>
              <a:rPr lang="en-GB" sz="1800" dirty="0" err="1">
                <a:solidFill>
                  <a:schemeClr val="tx1"/>
                </a:solidFill>
              </a:rPr>
              <a:t>ahmaddaryanto</a:t>
            </a:r>
            <a:r>
              <a:rPr lang="en-GB" sz="1800" dirty="0">
                <a:solidFill>
                  <a:schemeClr val="tx1"/>
                </a:solidFill>
              </a:rPr>
              <a:t>/Documents/Data1/</a:t>
            </a:r>
            <a:r>
              <a:rPr lang="en-GB" sz="1800" dirty="0" err="1">
                <a:solidFill>
                  <a:schemeClr val="tx1"/>
                </a:solidFill>
              </a:rPr>
              <a:t>fake_data_for_pca.sav</a:t>
            </a:r>
            <a:r>
              <a:rPr lang="en-GB" sz="1800" dirty="0">
                <a:solidFill>
                  <a:schemeClr val="tx1"/>
                </a:solidFill>
              </a:rPr>
              <a:t>")</a:t>
            </a:r>
          </a:p>
          <a:p>
            <a:r>
              <a:rPr lang="en-GB" sz="1800" dirty="0">
                <a:solidFill>
                  <a:schemeClr val="tx1"/>
                </a:solidFill>
              </a:rPr>
              <a:t>res &lt;- PCA(</a:t>
            </a:r>
            <a:r>
              <a:rPr lang="en-GB" sz="1800" dirty="0" err="1">
                <a:solidFill>
                  <a:schemeClr val="tx1"/>
                </a:solidFill>
              </a:rPr>
              <a:t>dat</a:t>
            </a:r>
            <a:r>
              <a:rPr lang="en-GB" sz="1800" dirty="0">
                <a:solidFill>
                  <a:schemeClr val="tx1"/>
                </a:solidFill>
              </a:rPr>
              <a:t>, graph = FALSE)</a:t>
            </a:r>
          </a:p>
          <a:p>
            <a:r>
              <a:rPr lang="en-GB" sz="1800" dirty="0">
                <a:solidFill>
                  <a:schemeClr val="tx1"/>
                </a:solidFill>
              </a:rPr>
              <a:t>print(res)</a:t>
            </a:r>
          </a:p>
          <a:p>
            <a:r>
              <a:rPr lang="en-GB" sz="1800" dirty="0">
                <a:solidFill>
                  <a:schemeClr val="tx1"/>
                </a:solidFill>
              </a:rPr>
              <a:t>eigen &lt;- </a:t>
            </a:r>
            <a:r>
              <a:rPr lang="en-GB" sz="1800" dirty="0" err="1">
                <a:solidFill>
                  <a:schemeClr val="tx1"/>
                </a:solidFill>
              </a:rPr>
              <a:t>res$eig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print(eigen)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install.packages</a:t>
            </a:r>
            <a:r>
              <a:rPr lang="en-GB" sz="1800" dirty="0">
                <a:solidFill>
                  <a:schemeClr val="tx1"/>
                </a:solidFill>
              </a:rPr>
              <a:t>("</a:t>
            </a:r>
            <a:r>
              <a:rPr lang="en-GB" sz="1800" dirty="0" err="1">
                <a:solidFill>
                  <a:schemeClr val="tx1"/>
                </a:solidFill>
              </a:rPr>
              <a:t>factoextra</a:t>
            </a:r>
            <a:r>
              <a:rPr lang="en-GB" sz="1800" dirty="0">
                <a:solidFill>
                  <a:schemeClr val="tx1"/>
                </a:solidFill>
              </a:rPr>
              <a:t>")</a:t>
            </a:r>
          </a:p>
          <a:p>
            <a:r>
              <a:rPr lang="en-GB" sz="1800" dirty="0">
                <a:solidFill>
                  <a:schemeClr val="tx1"/>
                </a:solidFill>
              </a:rPr>
              <a:t>library(</a:t>
            </a:r>
            <a:r>
              <a:rPr lang="en-GB" sz="1800" dirty="0" err="1">
                <a:solidFill>
                  <a:schemeClr val="tx1"/>
                </a:solidFill>
              </a:rPr>
              <a:t>factoextra</a:t>
            </a:r>
            <a:r>
              <a:rPr lang="en-GB" sz="1800" dirty="0">
                <a:solidFill>
                  <a:schemeClr val="tx1"/>
                </a:solidFill>
              </a:rPr>
              <a:t>)</a:t>
            </a:r>
          </a:p>
          <a:p>
            <a:r>
              <a:rPr lang="en-GB" sz="1800" dirty="0">
                <a:solidFill>
                  <a:schemeClr val="tx1"/>
                </a:solidFill>
              </a:rPr>
              <a:t>p &lt;- </a:t>
            </a:r>
            <a:r>
              <a:rPr lang="en-GB" sz="1800" dirty="0" err="1">
                <a:solidFill>
                  <a:schemeClr val="tx1"/>
                </a:solidFill>
              </a:rPr>
              <a:t>fviz_screeplot</a:t>
            </a:r>
            <a:r>
              <a:rPr lang="en-GB" sz="1800" dirty="0">
                <a:solidFill>
                  <a:schemeClr val="tx1"/>
                </a:solidFill>
              </a:rPr>
              <a:t>(res, </a:t>
            </a:r>
            <a:r>
              <a:rPr lang="en-GB" sz="1800" dirty="0" err="1">
                <a:solidFill>
                  <a:schemeClr val="tx1"/>
                </a:solidFill>
              </a:rPr>
              <a:t>addlabels</a:t>
            </a:r>
            <a:r>
              <a:rPr lang="en-GB" sz="1800" dirty="0">
                <a:solidFill>
                  <a:schemeClr val="tx1"/>
                </a:solidFill>
              </a:rPr>
              <a:t> = TRUE, </a:t>
            </a:r>
          </a:p>
          <a:p>
            <a:r>
              <a:rPr lang="en-GB" sz="1800" dirty="0">
                <a:solidFill>
                  <a:schemeClr val="tx1"/>
                </a:solidFill>
              </a:rPr>
              <a:t>               </a:t>
            </a:r>
            <a:r>
              <a:rPr lang="en-GB" sz="1800" dirty="0" err="1">
                <a:solidFill>
                  <a:schemeClr val="tx1"/>
                </a:solidFill>
              </a:rPr>
              <a:t>geom</a:t>
            </a:r>
            <a:r>
              <a:rPr lang="en-GB" sz="1800" dirty="0">
                <a:solidFill>
                  <a:schemeClr val="tx1"/>
                </a:solidFill>
              </a:rPr>
              <a:t> ="line", </a:t>
            </a:r>
            <a:r>
              <a:rPr lang="en-GB" sz="1800" dirty="0" err="1">
                <a:solidFill>
                  <a:schemeClr val="tx1"/>
                </a:solidFill>
              </a:rPr>
              <a:t>ncp</a:t>
            </a:r>
            <a:r>
              <a:rPr lang="en-GB" sz="1800" dirty="0">
                <a:solidFill>
                  <a:schemeClr val="tx1"/>
                </a:solidFill>
              </a:rPr>
              <a:t> = 5) +</a:t>
            </a:r>
          </a:p>
          <a:p>
            <a:r>
              <a:rPr lang="en-GB" sz="1800" dirty="0">
                <a:solidFill>
                  <a:schemeClr val="tx1"/>
                </a:solidFill>
              </a:rPr>
              <a:t>               </a:t>
            </a:r>
            <a:r>
              <a:rPr lang="en-GB" sz="1800" dirty="0" err="1">
                <a:solidFill>
                  <a:schemeClr val="tx1"/>
                </a:solidFill>
              </a:rPr>
              <a:t>theme_classic</a:t>
            </a:r>
            <a:r>
              <a:rPr lang="en-GB" sz="1800" dirty="0">
                <a:solidFill>
                  <a:schemeClr val="tx1"/>
                </a:solidFill>
              </a:rPr>
              <a:t>()</a:t>
            </a:r>
          </a:p>
          <a:p>
            <a:r>
              <a:rPr lang="en-GB" sz="1800" dirty="0">
                <a:solidFill>
                  <a:schemeClr val="tx1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694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33FE2-BB94-8F5F-1AE5-CD99E4A7A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408" y="332656"/>
            <a:ext cx="8425184" cy="6336704"/>
          </a:xfrm>
        </p:spPr>
        <p:txBody>
          <a:bodyPr>
            <a:noAutofit/>
          </a:bodyPr>
          <a:lstStyle/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# Setting </a:t>
            </a:r>
            <a:r>
              <a:rPr lang="en-GB" sz="1800" dirty="0" err="1">
                <a:solidFill>
                  <a:schemeClr val="tx1"/>
                </a:solidFill>
              </a:rPr>
              <a:t>addlabels</a:t>
            </a:r>
            <a:r>
              <a:rPr lang="en-GB" sz="1800" dirty="0">
                <a:solidFill>
                  <a:schemeClr val="tx1"/>
                </a:solidFill>
              </a:rPr>
              <a:t> = TRUE, shows eigen values.</a:t>
            </a:r>
          </a:p>
          <a:p>
            <a:r>
              <a:rPr lang="en-GB" sz="1800" dirty="0">
                <a:solidFill>
                  <a:schemeClr val="tx1"/>
                </a:solidFill>
              </a:rPr>
              <a:t># </a:t>
            </a:r>
            <a:r>
              <a:rPr lang="en-GB" sz="1800" dirty="0" err="1">
                <a:solidFill>
                  <a:schemeClr val="tx1"/>
                </a:solidFill>
              </a:rPr>
              <a:t>geom</a:t>
            </a:r>
            <a:r>
              <a:rPr lang="en-GB" sz="1800" dirty="0">
                <a:solidFill>
                  <a:schemeClr val="tx1"/>
                </a:solidFill>
              </a:rPr>
              <a:t> ="line" requests a line graph.</a:t>
            </a:r>
          </a:p>
          <a:p>
            <a:r>
              <a:rPr lang="en-GB" sz="1800" dirty="0">
                <a:solidFill>
                  <a:schemeClr val="tx1"/>
                </a:solidFill>
              </a:rPr>
              <a:t># </a:t>
            </a:r>
            <a:r>
              <a:rPr lang="en-GB" sz="1800" dirty="0" err="1">
                <a:solidFill>
                  <a:schemeClr val="tx1"/>
                </a:solidFill>
              </a:rPr>
              <a:t>ncp</a:t>
            </a:r>
            <a:r>
              <a:rPr lang="en-GB" sz="1800" dirty="0">
                <a:solidFill>
                  <a:schemeClr val="tx1"/>
                </a:solidFill>
              </a:rPr>
              <a:t> is the number of component to display.</a:t>
            </a:r>
          </a:p>
          <a:p>
            <a:r>
              <a:rPr lang="en-GB" sz="1800" dirty="0">
                <a:solidFill>
                  <a:schemeClr val="tx1"/>
                </a:solidFill>
              </a:rPr>
              <a:t># The output is a </a:t>
            </a:r>
            <a:r>
              <a:rPr lang="en-GB" sz="1800" dirty="0" err="1">
                <a:solidFill>
                  <a:schemeClr val="tx1"/>
                </a:solidFill>
              </a:rPr>
              <a:t>ggplot</a:t>
            </a:r>
            <a:r>
              <a:rPr lang="en-GB" sz="1800" dirty="0">
                <a:solidFill>
                  <a:schemeClr val="tx1"/>
                </a:solidFill>
              </a:rPr>
              <a:t>()'s style graph.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ncomp</a:t>
            </a:r>
            <a:r>
              <a:rPr lang="en-GB" sz="1800" dirty="0">
                <a:solidFill>
                  <a:schemeClr val="tx1"/>
                </a:solidFill>
              </a:rPr>
              <a:t> &lt;- 2 # number of components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loadings &lt;- </a:t>
            </a:r>
            <a:r>
              <a:rPr lang="en-GB" sz="1800" dirty="0" err="1">
                <a:solidFill>
                  <a:schemeClr val="tx1"/>
                </a:solidFill>
              </a:rPr>
              <a:t>res$var$cor</a:t>
            </a:r>
            <a:r>
              <a:rPr lang="en-GB" sz="1800" dirty="0">
                <a:solidFill>
                  <a:schemeClr val="tx1"/>
                </a:solidFill>
              </a:rPr>
              <a:t>[,1:ncomp]</a:t>
            </a:r>
          </a:p>
          <a:p>
            <a:r>
              <a:rPr lang="en-GB" sz="1800" dirty="0">
                <a:solidFill>
                  <a:schemeClr val="tx1"/>
                </a:solidFill>
              </a:rPr>
              <a:t>print(loadings)</a:t>
            </a:r>
          </a:p>
          <a:p>
            <a:r>
              <a:rPr lang="en-GB" sz="1800" dirty="0">
                <a:solidFill>
                  <a:schemeClr val="tx1"/>
                </a:solidFill>
              </a:rPr>
              <a:t># standardized all variables in the data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 err="1">
                <a:solidFill>
                  <a:schemeClr val="tx1"/>
                </a:solidFill>
              </a:rPr>
              <a:t>zdat</a:t>
            </a:r>
            <a:r>
              <a:rPr lang="en-GB" sz="1800" dirty="0">
                <a:solidFill>
                  <a:schemeClr val="tx1"/>
                </a:solidFill>
              </a:rPr>
              <a:t> &lt;- scale(</a:t>
            </a:r>
            <a:r>
              <a:rPr lang="en-GB" sz="1800" dirty="0" err="1">
                <a:solidFill>
                  <a:schemeClr val="tx1"/>
                </a:solidFill>
              </a:rPr>
              <a:t>dat</a:t>
            </a:r>
            <a:r>
              <a:rPr lang="en-GB" sz="1800" dirty="0">
                <a:solidFill>
                  <a:schemeClr val="tx1"/>
                </a:solidFill>
              </a:rPr>
              <a:t>, </a:t>
            </a:r>
            <a:r>
              <a:rPr lang="en-GB" sz="1800" dirty="0" err="1">
                <a:solidFill>
                  <a:schemeClr val="tx1"/>
                </a:solidFill>
              </a:rPr>
              <a:t>center</a:t>
            </a:r>
            <a:r>
              <a:rPr lang="en-GB" sz="1800" dirty="0">
                <a:solidFill>
                  <a:schemeClr val="tx1"/>
                </a:solidFill>
              </a:rPr>
              <a:t>=TRUE, scale=TRUE)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pc &lt;- </a:t>
            </a:r>
            <a:r>
              <a:rPr lang="en-GB" sz="1800" dirty="0" err="1">
                <a:solidFill>
                  <a:schemeClr val="tx1"/>
                </a:solidFill>
              </a:rPr>
              <a:t>zdat</a:t>
            </a:r>
            <a:r>
              <a:rPr lang="en-GB" sz="1800" dirty="0">
                <a:solidFill>
                  <a:schemeClr val="tx1"/>
                </a:solidFill>
              </a:rPr>
              <a:t> %*% loadings # principal component scores.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zpc</a:t>
            </a:r>
            <a:r>
              <a:rPr lang="en-GB" sz="1800" dirty="0">
                <a:solidFill>
                  <a:schemeClr val="tx1"/>
                </a:solidFill>
              </a:rPr>
              <a:t> &lt;- scale(pc, </a:t>
            </a:r>
            <a:r>
              <a:rPr lang="en-GB" sz="1800" dirty="0" err="1">
                <a:solidFill>
                  <a:schemeClr val="tx1"/>
                </a:solidFill>
              </a:rPr>
              <a:t>center</a:t>
            </a:r>
            <a:r>
              <a:rPr lang="en-GB" sz="1800" dirty="0">
                <a:solidFill>
                  <a:schemeClr val="tx1"/>
                </a:solidFill>
              </a:rPr>
              <a:t>=TRUE, scale=TRUE)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## Print top rows of the variable</a:t>
            </a:r>
          </a:p>
          <a:p>
            <a:r>
              <a:rPr lang="en-GB" sz="1800" dirty="0">
                <a:solidFill>
                  <a:schemeClr val="tx1"/>
                </a:solidFill>
              </a:rPr>
              <a:t>print(head(</a:t>
            </a:r>
            <a:r>
              <a:rPr lang="en-GB" sz="1800" dirty="0" err="1">
                <a:solidFill>
                  <a:schemeClr val="tx1"/>
                </a:solidFill>
              </a:rPr>
              <a:t>zpc</a:t>
            </a:r>
            <a:r>
              <a:rPr lang="en-GB" sz="1800" dirty="0">
                <a:solidFill>
                  <a:schemeClr val="tx1"/>
                </a:solidFill>
              </a:rPr>
              <a:t>))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fsc</a:t>
            </a:r>
            <a:r>
              <a:rPr lang="en-GB" sz="1800" dirty="0">
                <a:solidFill>
                  <a:schemeClr val="tx1"/>
                </a:solidFill>
              </a:rPr>
              <a:t> &lt;- </a:t>
            </a:r>
            <a:r>
              <a:rPr lang="en-GB" sz="1800" dirty="0" err="1">
                <a:solidFill>
                  <a:schemeClr val="tx1"/>
                </a:solidFill>
              </a:rPr>
              <a:t>res$ind$coord</a:t>
            </a:r>
            <a:r>
              <a:rPr lang="en-GB" sz="1800" dirty="0">
                <a:solidFill>
                  <a:schemeClr val="tx1"/>
                </a:solidFill>
              </a:rPr>
              <a:t>[, 1:ncomp] </a:t>
            </a:r>
          </a:p>
          <a:p>
            <a:r>
              <a:rPr lang="en-GB" sz="1800" dirty="0">
                <a:solidFill>
                  <a:schemeClr val="tx1"/>
                </a:solidFill>
              </a:rPr>
              <a:t>print(head(</a:t>
            </a:r>
            <a:r>
              <a:rPr lang="en-GB" sz="1800" dirty="0" err="1">
                <a:solidFill>
                  <a:schemeClr val="tx1"/>
                </a:solidFill>
              </a:rPr>
              <a:t>fsc</a:t>
            </a:r>
            <a:r>
              <a:rPr lang="en-GB" sz="1800" dirty="0">
                <a:solidFill>
                  <a:schemeClr val="tx1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74368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0458-1872-53B2-36F6-9221EFFD2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804" y="116632"/>
            <a:ext cx="6768752" cy="1152128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 principal() function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12AAF-6C12-4632-31AA-2EEFCD617F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408" y="1268760"/>
            <a:ext cx="8425184" cy="5013324"/>
          </a:xfrm>
        </p:spPr>
        <p:txBody>
          <a:bodyPr>
            <a:noAutofit/>
          </a:bodyPr>
          <a:lstStyle/>
          <a:p>
            <a:r>
              <a:rPr lang="en-GB" sz="1800" dirty="0"/>
              <a:t>rm(list=ls())</a:t>
            </a:r>
          </a:p>
          <a:p>
            <a:r>
              <a:rPr lang="en-GB" sz="1800" dirty="0"/>
              <a:t>library(haven)</a:t>
            </a:r>
          </a:p>
          <a:p>
            <a:r>
              <a:rPr lang="en-GB" sz="1800" dirty="0"/>
              <a:t>library(psych)</a:t>
            </a:r>
          </a:p>
          <a:p>
            <a:r>
              <a:rPr lang="en-GB" sz="1800" dirty="0" err="1"/>
              <a:t>dat</a:t>
            </a:r>
            <a:r>
              <a:rPr lang="en-GB" sz="1800" dirty="0"/>
              <a:t> &lt;- </a:t>
            </a:r>
            <a:r>
              <a:rPr lang="en-GB" sz="1800" dirty="0" err="1"/>
              <a:t>read_sav</a:t>
            </a:r>
            <a:r>
              <a:rPr lang="en-GB" sz="1800" dirty="0"/>
              <a:t>("/Users/</a:t>
            </a:r>
            <a:r>
              <a:rPr lang="en-GB" sz="1800" dirty="0" err="1"/>
              <a:t>ahmaddaryanto</a:t>
            </a:r>
            <a:r>
              <a:rPr lang="en-GB" sz="1800" dirty="0"/>
              <a:t>/Documents/Data1/</a:t>
            </a:r>
            <a:r>
              <a:rPr lang="en-GB" sz="1800" dirty="0" err="1"/>
              <a:t>fake_data_for_pca.sav</a:t>
            </a:r>
            <a:r>
              <a:rPr lang="en-GB" sz="1800" dirty="0"/>
              <a:t>")</a:t>
            </a:r>
          </a:p>
          <a:p>
            <a:r>
              <a:rPr lang="en-GB" sz="1800" dirty="0"/>
              <a:t>res &lt;- principal(</a:t>
            </a:r>
            <a:r>
              <a:rPr lang="en-GB" sz="1800" dirty="0" err="1"/>
              <a:t>dat</a:t>
            </a:r>
            <a:r>
              <a:rPr lang="en-GB" sz="1800" dirty="0"/>
              <a:t>, </a:t>
            </a:r>
            <a:r>
              <a:rPr lang="en-GB" sz="1800" dirty="0" err="1"/>
              <a:t>nfactors</a:t>
            </a:r>
            <a:r>
              <a:rPr lang="en-GB" sz="1800" dirty="0"/>
              <a:t>=5, rotate="none")</a:t>
            </a:r>
          </a:p>
          <a:p>
            <a:endParaRPr lang="en-GB" sz="1800" dirty="0"/>
          </a:p>
          <a:p>
            <a:r>
              <a:rPr lang="en-GB" sz="1800" dirty="0"/>
              <a:t># print rest</a:t>
            </a:r>
          </a:p>
          <a:p>
            <a:r>
              <a:rPr lang="en-GB" sz="1800" dirty="0"/>
              <a:t>print(res)</a:t>
            </a:r>
          </a:p>
          <a:p>
            <a:r>
              <a:rPr lang="en-GB" sz="1800" dirty="0" err="1"/>
              <a:t>ncomp</a:t>
            </a:r>
            <a:r>
              <a:rPr lang="en-GB" sz="1800" dirty="0"/>
              <a:t> &lt;- 2 # number of components to retain</a:t>
            </a:r>
          </a:p>
          <a:p>
            <a:r>
              <a:rPr lang="en-GB" sz="1800" dirty="0" err="1"/>
              <a:t>new_res</a:t>
            </a:r>
            <a:r>
              <a:rPr lang="en-GB" sz="1800" dirty="0"/>
              <a:t> &lt;- principal(</a:t>
            </a:r>
            <a:r>
              <a:rPr lang="en-GB" sz="1800" dirty="0" err="1"/>
              <a:t>dat</a:t>
            </a:r>
            <a:r>
              <a:rPr lang="en-GB" sz="1800" dirty="0"/>
              <a:t>, </a:t>
            </a:r>
            <a:r>
              <a:rPr lang="en-GB" sz="1800" dirty="0" err="1"/>
              <a:t>nfactors</a:t>
            </a:r>
            <a:r>
              <a:rPr lang="en-GB" sz="1800" dirty="0"/>
              <a:t>= </a:t>
            </a:r>
            <a:r>
              <a:rPr lang="en-GB" sz="1800" dirty="0" err="1"/>
              <a:t>ncomp</a:t>
            </a:r>
            <a:r>
              <a:rPr lang="en-GB" sz="1800" dirty="0"/>
              <a:t>)</a:t>
            </a:r>
          </a:p>
          <a:p>
            <a:r>
              <a:rPr lang="en-GB" sz="1800" dirty="0"/>
              <a:t>print(</a:t>
            </a:r>
            <a:r>
              <a:rPr lang="en-GB" sz="1800" dirty="0" err="1"/>
              <a:t>new_res</a:t>
            </a:r>
            <a:r>
              <a:rPr lang="en-GB" sz="1800" dirty="0"/>
              <a:t>)</a:t>
            </a:r>
          </a:p>
          <a:p>
            <a:r>
              <a:rPr lang="en-GB" sz="1800" dirty="0"/>
              <a:t>loadings &lt;- </a:t>
            </a:r>
            <a:r>
              <a:rPr lang="en-GB" sz="1800" dirty="0" err="1"/>
              <a:t>res$loadings</a:t>
            </a:r>
            <a:endParaRPr lang="en-GB" sz="1800" dirty="0"/>
          </a:p>
          <a:p>
            <a:r>
              <a:rPr lang="en-GB" sz="1800" dirty="0"/>
              <a:t>print(loadings)</a:t>
            </a:r>
          </a:p>
          <a:p>
            <a:r>
              <a:rPr lang="en-GB" sz="1800" dirty="0" err="1"/>
              <a:t>zpc</a:t>
            </a:r>
            <a:r>
              <a:rPr lang="en-GB" sz="1800" dirty="0"/>
              <a:t> &lt;-</a:t>
            </a:r>
            <a:r>
              <a:rPr lang="en-GB" sz="1800" dirty="0" err="1"/>
              <a:t>new_res$scores</a:t>
            </a:r>
            <a:endParaRPr lang="en-GB" sz="1800" dirty="0"/>
          </a:p>
          <a:p>
            <a:r>
              <a:rPr lang="en-GB" sz="1800" dirty="0"/>
              <a:t>head(</a:t>
            </a:r>
            <a:r>
              <a:rPr lang="en-GB" sz="1800" dirty="0" err="1"/>
              <a:t>zpc</a:t>
            </a:r>
            <a:r>
              <a:rPr lang="en-GB" sz="1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451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5B14-6145-AF85-8B7F-074C5FAB3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Geometric Perspective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8DC4D-77E1-6851-EDA2-810F9319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2546350"/>
            <a:ext cx="2527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7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184-F140-C548-B4CE-8A22C2D1E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754" y="258704"/>
            <a:ext cx="6768752" cy="1152128"/>
          </a:xfrm>
        </p:spPr>
        <p:txBody>
          <a:bodyPr/>
          <a:lstStyle/>
          <a:p>
            <a:r>
              <a:rPr lang="en-US" dirty="0"/>
              <a:t>Principle Component Analysis (PCA) – conceptual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328E1-7FB9-7B4F-8252-299A4CF8EB74}"/>
              </a:ext>
            </a:extLst>
          </p:cNvPr>
          <p:cNvSpPr txBox="1"/>
          <p:nvPr/>
        </p:nvSpPr>
        <p:spPr>
          <a:xfrm>
            <a:off x="2267744" y="5440578"/>
            <a:ext cx="6037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= Principal component</a:t>
            </a:r>
          </a:p>
          <a:p>
            <a:r>
              <a:rPr lang="en-US" dirty="0"/>
              <a:t>The direction of the arrows are from observed variables to PCs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33A23A-D020-29D5-7407-C59B82E24650}"/>
              </a:ext>
            </a:extLst>
          </p:cNvPr>
          <p:cNvGrpSpPr/>
          <p:nvPr/>
        </p:nvGrpSpPr>
        <p:grpSpPr>
          <a:xfrm>
            <a:off x="1259632" y="1844824"/>
            <a:ext cx="4824536" cy="3528392"/>
            <a:chOff x="1259632" y="1844824"/>
            <a:chExt cx="4824536" cy="35283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78B39F-939F-68F9-464F-815894FA9A3B}"/>
                </a:ext>
              </a:extLst>
            </p:cNvPr>
            <p:cNvGrpSpPr/>
            <p:nvPr/>
          </p:nvGrpSpPr>
          <p:grpSpPr>
            <a:xfrm>
              <a:off x="1259632" y="1844824"/>
              <a:ext cx="4824536" cy="3528392"/>
              <a:chOff x="1259632" y="1844824"/>
              <a:chExt cx="4824536" cy="352839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5848E7E-4996-174F-B8EE-01DC58196510}"/>
                  </a:ext>
                </a:extLst>
              </p:cNvPr>
              <p:cNvSpPr/>
              <p:nvPr/>
            </p:nvSpPr>
            <p:spPr>
              <a:xfrm>
                <a:off x="4572000" y="2062792"/>
                <a:ext cx="1512168" cy="1008112"/>
              </a:xfrm>
              <a:prstGeom prst="ellipse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PC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510B14E-00FC-5D45-8EFD-763408B3BF5A}"/>
                  </a:ext>
                </a:extLst>
              </p:cNvPr>
              <p:cNvSpPr/>
              <p:nvPr/>
            </p:nvSpPr>
            <p:spPr>
              <a:xfrm>
                <a:off x="4572000" y="3629630"/>
                <a:ext cx="1512168" cy="1008112"/>
              </a:xfrm>
              <a:prstGeom prst="ellipse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PC2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222E0A3-5BDD-4849-A208-E24A3CD95E87}"/>
                  </a:ext>
                </a:extLst>
              </p:cNvPr>
              <p:cNvSpPr/>
              <p:nvPr/>
            </p:nvSpPr>
            <p:spPr>
              <a:xfrm>
                <a:off x="1259632" y="1844824"/>
                <a:ext cx="792088" cy="504056"/>
              </a:xfrm>
              <a:prstGeom prst="rect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38A348-A74C-0341-ACD5-429379F92A82}"/>
                  </a:ext>
                </a:extLst>
              </p:cNvPr>
              <p:cNvSpPr/>
              <p:nvPr/>
            </p:nvSpPr>
            <p:spPr>
              <a:xfrm>
                <a:off x="1262275" y="2566848"/>
                <a:ext cx="792088" cy="504056"/>
              </a:xfrm>
              <a:prstGeom prst="rect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7D873E-6B69-4746-B06A-D0F921DACF50}"/>
                  </a:ext>
                </a:extLst>
              </p:cNvPr>
              <p:cNvSpPr/>
              <p:nvPr/>
            </p:nvSpPr>
            <p:spPr>
              <a:xfrm>
                <a:off x="1259632" y="3290816"/>
                <a:ext cx="792088" cy="504056"/>
              </a:xfrm>
              <a:prstGeom prst="rect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D9097C-577C-3A4E-979F-5806E566A838}"/>
                  </a:ext>
                </a:extLst>
              </p:cNvPr>
              <p:cNvSpPr/>
              <p:nvPr/>
            </p:nvSpPr>
            <p:spPr>
              <a:xfrm>
                <a:off x="1259632" y="4869160"/>
                <a:ext cx="792088" cy="504056"/>
              </a:xfrm>
              <a:prstGeom prst="rect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F1E0F40-24AD-7B46-85DC-5BC75CCE353E}"/>
                  </a:ext>
                </a:extLst>
              </p:cNvPr>
              <p:cNvCxnSpPr>
                <a:cxnSpLocks/>
                <a:stCxn id="6" idx="3"/>
                <a:endCxn id="3" idx="2"/>
              </p:cNvCxnSpPr>
              <p:nvPr/>
            </p:nvCxnSpPr>
            <p:spPr>
              <a:xfrm>
                <a:off x="2051720" y="2096852"/>
                <a:ext cx="2520280" cy="469996"/>
              </a:xfrm>
              <a:prstGeom prst="straightConnector1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A289A7B-D953-524C-B0A1-D275A70906BF}"/>
                  </a:ext>
                </a:extLst>
              </p:cNvPr>
              <p:cNvCxnSpPr>
                <a:cxnSpLocks/>
                <a:endCxn id="3" idx="2"/>
              </p:cNvCxnSpPr>
              <p:nvPr/>
            </p:nvCxnSpPr>
            <p:spPr>
              <a:xfrm flipV="1">
                <a:off x="2051720" y="2566848"/>
                <a:ext cx="2520280" cy="312838"/>
              </a:xfrm>
              <a:prstGeom prst="straightConnector1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F617FBB-2A9D-0F42-9074-472BFBC829FC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>
                <a:off x="2061988" y="3590046"/>
                <a:ext cx="2510012" cy="543640"/>
              </a:xfrm>
              <a:prstGeom prst="straightConnector1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95AF362-BE1D-9A41-86EF-3E5E4944B629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 flipV="1">
                <a:off x="2031558" y="4133686"/>
                <a:ext cx="2540442" cy="967711"/>
              </a:xfrm>
              <a:prstGeom prst="straightConnector1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45FD1CC-9CDB-4EB5-D54F-2E4CE884B7D0}"/>
                </a:ext>
              </a:extLst>
            </p:cNvPr>
            <p:cNvCxnSpPr/>
            <p:nvPr/>
          </p:nvCxnSpPr>
          <p:spPr>
            <a:xfrm>
              <a:off x="1633754" y="4005064"/>
              <a:ext cx="0" cy="632678"/>
            </a:xfrm>
            <a:prstGeom prst="line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6726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DD696CC7-E92F-5646-D660-1C682CE6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534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59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56215F3F-77D8-E5CE-86A2-219B76E9E2ED}"/>
              </a:ext>
            </a:extLst>
          </p:cNvPr>
          <p:cNvGrpSpPr/>
          <p:nvPr/>
        </p:nvGrpSpPr>
        <p:grpSpPr>
          <a:xfrm>
            <a:off x="304800" y="692696"/>
            <a:ext cx="8534400" cy="6372200"/>
            <a:chOff x="304800" y="104800"/>
            <a:chExt cx="8534400" cy="63722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C32C572D-8143-F3D2-CBEA-6286F74B3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81000"/>
              <a:ext cx="85344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3EF1CA5-EF54-5BF0-698C-5DACE6B9D076}"/>
                </a:ext>
              </a:extLst>
            </p:cNvPr>
            <p:cNvCxnSpPr/>
            <p:nvPr/>
          </p:nvCxnSpPr>
          <p:spPr>
            <a:xfrm>
              <a:off x="1187624" y="4509120"/>
              <a:ext cx="576064" cy="648072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E33117-0DC3-9D7B-6806-9890249F08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5273" y="4787534"/>
              <a:ext cx="739271" cy="873714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2D661C-788B-BF90-00EE-769A494604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16" y="1925543"/>
              <a:ext cx="504056" cy="495345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0C4D48-836D-8A5C-2408-2A65D7D64D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16" y="692696"/>
              <a:ext cx="1173605" cy="1232847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C6A596-1297-7695-5F8A-3D843E953EC7}"/>
                </a:ext>
              </a:extLst>
            </p:cNvPr>
            <p:cNvCxnSpPr>
              <a:cxnSpLocks/>
            </p:cNvCxnSpPr>
            <p:nvPr/>
          </p:nvCxnSpPr>
          <p:spPr>
            <a:xfrm>
              <a:off x="8050012" y="393652"/>
              <a:ext cx="288032" cy="311696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387EC5-4794-ED24-DE3E-9BB6A9F5E27E}"/>
                </a:ext>
              </a:extLst>
            </p:cNvPr>
            <p:cNvGrpSpPr/>
            <p:nvPr/>
          </p:nvGrpSpPr>
          <p:grpSpPr>
            <a:xfrm>
              <a:off x="1447573" y="104800"/>
              <a:ext cx="6768752" cy="5160404"/>
              <a:chOff x="1475656" y="212812"/>
              <a:chExt cx="6768752" cy="516040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E9491-711E-5A86-3372-2A708F57A978}"/>
                  </a:ext>
                </a:extLst>
              </p:cNvPr>
              <p:cNvSpPr txBox="1"/>
              <p:nvPr/>
            </p:nvSpPr>
            <p:spPr>
              <a:xfrm>
                <a:off x="7020272" y="1340768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PC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F2655B-3E4F-C16A-2D4E-B80A9BBFFB5D}"/>
                  </a:ext>
                </a:extLst>
              </p:cNvPr>
              <p:cNvGrpSpPr/>
              <p:nvPr/>
            </p:nvGrpSpPr>
            <p:grpSpPr>
              <a:xfrm>
                <a:off x="1475656" y="212812"/>
                <a:ext cx="6768752" cy="5160404"/>
                <a:chOff x="1475656" y="212812"/>
                <a:chExt cx="6768752" cy="5160404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D7FBE346-1199-4832-868C-583C61EB4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5656" y="212812"/>
                  <a:ext cx="6768752" cy="5160404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97175678-CEB6-65AE-CFA4-FFDB24855D33}"/>
                    </a:ext>
                  </a:extLst>
                </p:cNvPr>
                <p:cNvSpPr/>
                <p:nvPr/>
              </p:nvSpPr>
              <p:spPr>
                <a:xfrm>
                  <a:off x="1637674" y="5066362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F8434899-CE92-C6ED-0A6B-56B730C9AAB7}"/>
                    </a:ext>
                  </a:extLst>
                </p:cNvPr>
                <p:cNvSpPr/>
                <p:nvPr/>
              </p:nvSpPr>
              <p:spPr>
                <a:xfrm>
                  <a:off x="7902370" y="303642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02676FCC-096D-0336-F945-C4CD936946F1}"/>
                    </a:ext>
                  </a:extLst>
                </p:cNvPr>
                <p:cNvSpPr/>
                <p:nvPr/>
              </p:nvSpPr>
              <p:spPr>
                <a:xfrm>
                  <a:off x="2068014" y="4761148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EDFBC0B-45D6-68EE-9F97-CFF880EFD49B}"/>
                    </a:ext>
                  </a:extLst>
                </p:cNvPr>
                <p:cNvSpPr/>
                <p:nvPr/>
              </p:nvSpPr>
              <p:spPr>
                <a:xfrm>
                  <a:off x="5056987" y="2438890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7646BC29-4812-6834-06E5-470100433685}"/>
                    </a:ext>
                  </a:extLst>
                </p:cNvPr>
                <p:cNvSpPr/>
                <p:nvPr/>
              </p:nvSpPr>
              <p:spPr>
                <a:xfrm>
                  <a:off x="5791690" y="1912186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19541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3035C-2A16-ABB6-256D-6D4629CE8246}"/>
              </a:ext>
            </a:extLst>
          </p:cNvPr>
          <p:cNvGrpSpPr/>
          <p:nvPr/>
        </p:nvGrpSpPr>
        <p:grpSpPr>
          <a:xfrm>
            <a:off x="522099" y="2061894"/>
            <a:ext cx="8137204" cy="5160404"/>
            <a:chOff x="522099" y="2061894"/>
            <a:chExt cx="8137204" cy="51604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387EC5-4794-ED24-DE3E-9BB6A9F5E27E}"/>
                </a:ext>
              </a:extLst>
            </p:cNvPr>
            <p:cNvGrpSpPr/>
            <p:nvPr/>
          </p:nvGrpSpPr>
          <p:grpSpPr>
            <a:xfrm rot="2211516">
              <a:off x="1187624" y="2061894"/>
              <a:ext cx="6768752" cy="5160404"/>
              <a:chOff x="1475656" y="212812"/>
              <a:chExt cx="6768752" cy="516040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E9491-711E-5A86-3372-2A708F57A978}"/>
                  </a:ext>
                </a:extLst>
              </p:cNvPr>
              <p:cNvSpPr txBox="1"/>
              <p:nvPr/>
            </p:nvSpPr>
            <p:spPr>
              <a:xfrm>
                <a:off x="7020272" y="1340768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PC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F2655B-3E4F-C16A-2D4E-B80A9BBFFB5D}"/>
                  </a:ext>
                </a:extLst>
              </p:cNvPr>
              <p:cNvGrpSpPr/>
              <p:nvPr/>
            </p:nvGrpSpPr>
            <p:grpSpPr>
              <a:xfrm>
                <a:off x="1475656" y="212812"/>
                <a:ext cx="6768752" cy="5160404"/>
                <a:chOff x="1475656" y="212812"/>
                <a:chExt cx="6768752" cy="5160404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D7FBE346-1199-4832-868C-583C61EB4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5656" y="212812"/>
                  <a:ext cx="6768752" cy="5160404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97175678-CEB6-65AE-CFA4-FFDB24855D33}"/>
                    </a:ext>
                  </a:extLst>
                </p:cNvPr>
                <p:cNvSpPr/>
                <p:nvPr/>
              </p:nvSpPr>
              <p:spPr>
                <a:xfrm>
                  <a:off x="1637674" y="5066362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F8434899-CE92-C6ED-0A6B-56B730C9AAB7}"/>
                    </a:ext>
                  </a:extLst>
                </p:cNvPr>
                <p:cNvSpPr/>
                <p:nvPr/>
              </p:nvSpPr>
              <p:spPr>
                <a:xfrm>
                  <a:off x="7902370" y="303642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02676FCC-096D-0336-F945-C4CD936946F1}"/>
                    </a:ext>
                  </a:extLst>
                </p:cNvPr>
                <p:cNvSpPr/>
                <p:nvPr/>
              </p:nvSpPr>
              <p:spPr>
                <a:xfrm>
                  <a:off x="2068014" y="4761148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EDFBC0B-45D6-68EE-9F97-CFF880EFD49B}"/>
                    </a:ext>
                  </a:extLst>
                </p:cNvPr>
                <p:cNvSpPr/>
                <p:nvPr/>
              </p:nvSpPr>
              <p:spPr>
                <a:xfrm>
                  <a:off x="5056987" y="2438890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7646BC29-4812-6834-06E5-470100433685}"/>
                    </a:ext>
                  </a:extLst>
                </p:cNvPr>
                <p:cNvSpPr/>
                <p:nvPr/>
              </p:nvSpPr>
              <p:spPr>
                <a:xfrm>
                  <a:off x="5791690" y="1912186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C7B413-1F59-B9A7-BA00-77F44C557419}"/>
                </a:ext>
              </a:extLst>
            </p:cNvPr>
            <p:cNvSpPr txBox="1"/>
            <p:nvPr/>
          </p:nvSpPr>
          <p:spPr>
            <a:xfrm>
              <a:off x="522099" y="364502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5FCF4-8793-EAB4-C8A5-DFE0927C2947}"/>
                </a:ext>
              </a:extLst>
            </p:cNvPr>
            <p:cNvSpPr txBox="1"/>
            <p:nvPr/>
          </p:nvSpPr>
          <p:spPr>
            <a:xfrm>
              <a:off x="975060" y="364502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F2B0AD-3DAD-87E4-EC90-4FB7280C5487}"/>
                </a:ext>
              </a:extLst>
            </p:cNvPr>
            <p:cNvSpPr txBox="1"/>
            <p:nvPr/>
          </p:nvSpPr>
          <p:spPr>
            <a:xfrm>
              <a:off x="4704810" y="364502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16E741-1EFD-F085-8E98-46F438F7F0B8}"/>
                </a:ext>
              </a:extLst>
            </p:cNvPr>
            <p:cNvSpPr txBox="1"/>
            <p:nvPr/>
          </p:nvSpPr>
          <p:spPr>
            <a:xfrm>
              <a:off x="5654391" y="364502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D2DCE-741A-E25F-9694-A35B5AA0EE75}"/>
                </a:ext>
              </a:extLst>
            </p:cNvPr>
            <p:cNvSpPr txBox="1"/>
            <p:nvPr/>
          </p:nvSpPr>
          <p:spPr>
            <a:xfrm>
              <a:off x="8266247" y="364966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34ADCA-B29F-C7ED-BD2E-5E2A410171CA}"/>
                </a:ext>
              </a:extLst>
            </p:cNvPr>
            <p:cNvSpPr txBox="1"/>
            <p:nvPr/>
          </p:nvSpPr>
          <p:spPr>
            <a:xfrm>
              <a:off x="3917377" y="4776563"/>
              <a:ext cx="1199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Origin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169F81-0A8F-EB41-A4D8-CE5D19C59206}"/>
                </a:ext>
              </a:extLst>
            </p:cNvPr>
            <p:cNvCxnSpPr/>
            <p:nvPr/>
          </p:nvCxnSpPr>
          <p:spPr>
            <a:xfrm>
              <a:off x="4461000" y="4475226"/>
              <a:ext cx="0" cy="362055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22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D99FA8-A315-B157-1459-31F4CCCA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365104"/>
            <a:ext cx="7001439" cy="14801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90EBCB-FDE3-5017-1027-31A27E01F105}"/>
              </a:ext>
            </a:extLst>
          </p:cNvPr>
          <p:cNvGrpSpPr>
            <a:grpSpLocks noChangeAspect="1"/>
          </p:cNvGrpSpPr>
          <p:nvPr/>
        </p:nvGrpSpPr>
        <p:grpSpPr>
          <a:xfrm>
            <a:off x="700914" y="1417638"/>
            <a:ext cx="5010456" cy="3324831"/>
            <a:chOff x="700914" y="1417638"/>
            <a:chExt cx="5010456" cy="33248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F6662C-BB3A-5B0A-7D57-2747CA8AC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9590" y="1817514"/>
              <a:ext cx="2641780" cy="16114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687506-392D-F59D-50EE-5C2B518B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4" y="1417638"/>
              <a:ext cx="2035026" cy="3324831"/>
            </a:xfrm>
            <a:prstGeom prst="rect">
              <a:avLst/>
            </a:prstGeom>
          </p:spPr>
        </p:pic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B0C2BEDE-91AF-D9CE-D61D-4E2BE7A6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Solutions of the mini data</a:t>
            </a:r>
          </a:p>
        </p:txBody>
      </p:sp>
    </p:spTree>
    <p:extLst>
      <p:ext uri="{BB962C8B-B14F-4D97-AF65-F5344CB8AC3E}">
        <p14:creationId xmlns:p14="http://schemas.microsoft.com/office/powerpoint/2010/main" val="143745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EE6CE7-B221-43FE-39FB-79574FB77E0D}"/>
              </a:ext>
            </a:extLst>
          </p:cNvPr>
          <p:cNvGrpSpPr/>
          <p:nvPr/>
        </p:nvGrpSpPr>
        <p:grpSpPr>
          <a:xfrm>
            <a:off x="683568" y="692696"/>
            <a:ext cx="5994460" cy="4665877"/>
            <a:chOff x="665765" y="524522"/>
            <a:chExt cx="5994460" cy="466587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ED97D6-2572-6DE4-D9A1-29BC23E71ADF}"/>
                </a:ext>
              </a:extLst>
            </p:cNvPr>
            <p:cNvGrpSpPr/>
            <p:nvPr/>
          </p:nvGrpSpPr>
          <p:grpSpPr>
            <a:xfrm>
              <a:off x="685800" y="2715244"/>
              <a:ext cx="5974425" cy="2475155"/>
              <a:chOff x="685800" y="2715244"/>
              <a:chExt cx="5974425" cy="247515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A4FF68E-03FE-5ADA-7F34-590564C8A9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3134"/>
              <a:stretch/>
            </p:blipFill>
            <p:spPr>
              <a:xfrm>
                <a:off x="685800" y="2737139"/>
                <a:ext cx="5974425" cy="138372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6F6FD-D297-90A4-C4E3-DFBB1E86F814}"/>
                  </a:ext>
                </a:extLst>
              </p:cNvPr>
              <p:cNvSpPr txBox="1"/>
              <p:nvPr/>
            </p:nvSpPr>
            <p:spPr>
              <a:xfrm>
                <a:off x="2432257" y="4544068"/>
                <a:ext cx="3600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Standardized variables</a:t>
                </a:r>
              </a:p>
              <a:p>
                <a:endParaRPr lang="en-GB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962BD4-00F2-444E-4F9F-644EEED757D7}"/>
                  </a:ext>
                </a:extLst>
              </p:cNvPr>
              <p:cNvSpPr/>
              <p:nvPr/>
            </p:nvSpPr>
            <p:spPr>
              <a:xfrm>
                <a:off x="2987824" y="2715244"/>
                <a:ext cx="1800200" cy="138372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12F51B5-9554-0F81-A55B-9C7C06478469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887924" y="4098966"/>
                <a:ext cx="0" cy="390774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Line Callout 1 (Border and Accent Bar) 5">
              <a:extLst>
                <a:ext uri="{FF2B5EF4-FFF2-40B4-BE49-F238E27FC236}">
                  <a16:creationId xmlns:a16="http://schemas.microsoft.com/office/drawing/2014/main" id="{6D263933-13D7-722D-1DC4-93AF128A425F}"/>
                </a:ext>
              </a:extLst>
            </p:cNvPr>
            <p:cNvSpPr/>
            <p:nvPr/>
          </p:nvSpPr>
          <p:spPr>
            <a:xfrm>
              <a:off x="709807" y="1600221"/>
              <a:ext cx="2979186" cy="864096"/>
            </a:xfrm>
            <a:prstGeom prst="accentBorderCallout1">
              <a:avLst>
                <a:gd name="adj1" fmla="val 74446"/>
                <a:gd name="adj2" fmla="val 103131"/>
                <a:gd name="adj3" fmla="val 127352"/>
                <a:gd name="adj4" fmla="val 145825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PC scores calculated by hands</a:t>
              </a:r>
            </a:p>
          </p:txBody>
        </p:sp>
        <p:sp>
          <p:nvSpPr>
            <p:cNvPr id="7" name="Line Callout 1 (Border and Accent Bar) 6">
              <a:extLst>
                <a:ext uri="{FF2B5EF4-FFF2-40B4-BE49-F238E27FC236}">
                  <a16:creationId xmlns:a16="http://schemas.microsoft.com/office/drawing/2014/main" id="{ACF938A0-4A67-2ACA-8DE0-8BCD025C752F}"/>
                </a:ext>
              </a:extLst>
            </p:cNvPr>
            <p:cNvSpPr/>
            <p:nvPr/>
          </p:nvSpPr>
          <p:spPr>
            <a:xfrm>
              <a:off x="665765" y="524522"/>
              <a:ext cx="3514310" cy="864096"/>
            </a:xfrm>
            <a:prstGeom prst="accentBorderCallout1">
              <a:avLst>
                <a:gd name="adj1" fmla="val 74446"/>
                <a:gd name="adj2" fmla="val 103131"/>
                <a:gd name="adj3" fmla="val 240599"/>
                <a:gd name="adj4" fmla="val 156324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Standardized PC scores from SPSS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06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76B938-405F-00B0-2BA4-C2A912C88271}"/>
              </a:ext>
            </a:extLst>
          </p:cNvPr>
          <p:cNvSpPr txBox="1"/>
          <p:nvPr/>
        </p:nvSpPr>
        <p:spPr>
          <a:xfrm>
            <a:off x="1187624" y="1582341"/>
            <a:ext cx="74168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library(haven)</a:t>
            </a:r>
          </a:p>
          <a:p>
            <a:r>
              <a:rPr lang="en-GB" dirty="0"/>
              <a:t>library(</a:t>
            </a:r>
            <a:r>
              <a:rPr lang="en-GB" dirty="0" err="1"/>
              <a:t>FactoMineR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dat</a:t>
            </a:r>
            <a:r>
              <a:rPr lang="en-GB" dirty="0"/>
              <a:t> &lt;- </a:t>
            </a:r>
            <a:r>
              <a:rPr lang="en-GB" dirty="0" err="1"/>
              <a:t>read_sav</a:t>
            </a:r>
            <a:r>
              <a:rPr lang="en-GB" dirty="0"/>
              <a:t>("/Users/</a:t>
            </a:r>
            <a:r>
              <a:rPr lang="en-GB" dirty="0" err="1"/>
              <a:t>ahmaddaryanto</a:t>
            </a:r>
            <a:r>
              <a:rPr lang="en-GB" dirty="0"/>
              <a:t>/Documents/Data1/</a:t>
            </a:r>
            <a:r>
              <a:rPr lang="en-GB" dirty="0" err="1"/>
              <a:t>pca_mini_data.sav</a:t>
            </a:r>
            <a:r>
              <a:rPr lang="en-GB" dirty="0"/>
              <a:t>")</a:t>
            </a:r>
          </a:p>
          <a:p>
            <a:r>
              <a:rPr lang="en-GB" dirty="0"/>
              <a:t>res &lt;- PCA(</a:t>
            </a:r>
            <a:r>
              <a:rPr lang="en-GB" dirty="0" err="1"/>
              <a:t>dat</a:t>
            </a:r>
            <a:r>
              <a:rPr lang="en-GB" dirty="0"/>
              <a:t>, graph = FALSE)</a:t>
            </a:r>
          </a:p>
          <a:p>
            <a:r>
              <a:rPr lang="en-GB" dirty="0"/>
              <a:t>eigen &lt;- </a:t>
            </a:r>
            <a:r>
              <a:rPr lang="en-GB" dirty="0" err="1"/>
              <a:t>res$eig</a:t>
            </a:r>
            <a:endParaRPr lang="en-GB" dirty="0"/>
          </a:p>
          <a:p>
            <a:r>
              <a:rPr lang="en-GB" dirty="0"/>
              <a:t>print(eigen)</a:t>
            </a:r>
          </a:p>
          <a:p>
            <a:r>
              <a:rPr lang="en-GB" dirty="0"/>
              <a:t>loadings &lt;- </a:t>
            </a:r>
            <a:r>
              <a:rPr lang="en-GB" dirty="0" err="1"/>
              <a:t>res$var$cor</a:t>
            </a:r>
            <a:r>
              <a:rPr lang="en-GB" dirty="0"/>
              <a:t>[,1:2]</a:t>
            </a:r>
          </a:p>
          <a:p>
            <a:r>
              <a:rPr lang="en-GB" dirty="0"/>
              <a:t>print(loadings[,1])</a:t>
            </a:r>
          </a:p>
          <a:p>
            <a:r>
              <a:rPr lang="en-GB" dirty="0"/>
              <a:t>PC1 &lt;- </a:t>
            </a:r>
            <a:r>
              <a:rPr lang="en-GB" dirty="0" err="1"/>
              <a:t>res.pca$ind$coord</a:t>
            </a:r>
            <a:r>
              <a:rPr lang="en-GB" dirty="0"/>
              <a:t>[,1]</a:t>
            </a:r>
          </a:p>
          <a:p>
            <a:r>
              <a:rPr lang="en-GB" dirty="0"/>
              <a:t>PC1 </a:t>
            </a:r>
          </a:p>
        </p:txBody>
      </p:sp>
    </p:spTree>
    <p:extLst>
      <p:ext uri="{BB962C8B-B14F-4D97-AF65-F5344CB8AC3E}">
        <p14:creationId xmlns:p14="http://schemas.microsoft.com/office/powerpoint/2010/main" val="3231774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0FD2-07A0-B2A5-5CD3-8572136EFE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Further Readings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D79B6-0FDC-2C4A-3F84-95BDFA37C992}"/>
              </a:ext>
            </a:extLst>
          </p:cNvPr>
          <p:cNvSpPr txBox="1"/>
          <p:nvPr/>
        </p:nvSpPr>
        <p:spPr>
          <a:xfrm>
            <a:off x="755576" y="1700808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Farley, J. U. (1964). Why does "brand loyalty" vary over products?. *Journal of Marketing Research*, 1(4), 9-14..</a:t>
            </a:r>
          </a:p>
          <a:p>
            <a:endParaRPr lang="en-GB" dirty="0"/>
          </a:p>
          <a:p>
            <a:r>
              <a:rPr lang="en-GB" dirty="0"/>
              <a:t>Holbrook, M. B., &amp; Batra, R. (1987). Assessing the role of emotions as mediators of consumer responses to advertising. *Journal of Consumer Research*, 14(3), 404-420. </a:t>
            </a:r>
          </a:p>
          <a:p>
            <a:endParaRPr lang="en-GB" dirty="0"/>
          </a:p>
          <a:p>
            <a:r>
              <a:rPr lang="en-GB" dirty="0"/>
              <a:t>Holbrook, M. B. (1993). </a:t>
            </a:r>
            <a:r>
              <a:rPr lang="en-GB" dirty="0" err="1"/>
              <a:t>Gratitudes</a:t>
            </a:r>
            <a:r>
              <a:rPr lang="en-GB" dirty="0"/>
              <a:t> and latitudes in MBA attitudes: customer orientation and the business week poll. *Marketing Letters*, 4, 267-278. </a:t>
            </a:r>
          </a:p>
        </p:txBody>
      </p:sp>
    </p:spTree>
    <p:extLst>
      <p:ext uri="{BB962C8B-B14F-4D97-AF65-F5344CB8AC3E}">
        <p14:creationId xmlns:p14="http://schemas.microsoft.com/office/powerpoint/2010/main" val="333770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DA10-A4FA-5143-968E-2A89BB800F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B332-CCEC-9D48-BA0E-C492299B3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536" y="1340768"/>
            <a:ext cx="8425184" cy="5517232"/>
          </a:xfrm>
        </p:spPr>
        <p:txBody>
          <a:bodyPr>
            <a:normAutofit/>
          </a:bodyPr>
          <a:lstStyle/>
          <a:p>
            <a:r>
              <a:rPr lang="en-US" dirty="0"/>
              <a:t>Each principal component (PC) extract maximum variation (variance) from the data.</a:t>
            </a:r>
          </a:p>
          <a:p>
            <a:r>
              <a:rPr lang="en-US" dirty="0"/>
              <a:t>The first PC extracts the most variance and the last PC extract the least variance, i.e.., Var (PC1 )&gt; Var (PC2), and so on.</a:t>
            </a:r>
          </a:p>
          <a:p>
            <a:r>
              <a:rPr lang="en-US" dirty="0"/>
              <a:t>Principal component is the weighted linear combination of observed variables (i.e.., V1, …,V10) – just like in regression.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Sum of squares of the coefficients = 1,  to prevent the variable to be extremely large to infinity.</a:t>
            </a:r>
            <a:endParaRPr lang="en-US" dirty="0"/>
          </a:p>
          <a:p>
            <a:pPr lvl="1"/>
            <a:r>
              <a:rPr lang="en-US" dirty="0"/>
              <a:t>The correlation between PCs are zero, i.e., each PC is not correlated with the other.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9D7A4-5C8F-FBBE-2E49-EFEB9B61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3642184"/>
            <a:ext cx="4927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3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184-F140-C548-B4CE-8A22C2D1E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754" y="258704"/>
            <a:ext cx="6768752" cy="1152128"/>
          </a:xfrm>
        </p:spPr>
        <p:txBody>
          <a:bodyPr/>
          <a:lstStyle/>
          <a:p>
            <a:r>
              <a:rPr lang="en-US" dirty="0"/>
              <a:t>Principle Component Analysis (PCA) – conceptual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328E1-7FB9-7B4F-8252-299A4CF8EB74}"/>
              </a:ext>
            </a:extLst>
          </p:cNvPr>
          <p:cNvSpPr txBox="1"/>
          <p:nvPr/>
        </p:nvSpPr>
        <p:spPr>
          <a:xfrm>
            <a:off x="2267744" y="5440578"/>
            <a:ext cx="6037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= Principal component</a:t>
            </a:r>
          </a:p>
          <a:p>
            <a:r>
              <a:rPr lang="en-US" dirty="0"/>
              <a:t>The direction of the arrows are from observed variables to PCs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FA43BD-F85F-3105-BCDC-30BE7F9C1B47}"/>
              </a:ext>
            </a:extLst>
          </p:cNvPr>
          <p:cNvGrpSpPr/>
          <p:nvPr/>
        </p:nvGrpSpPr>
        <p:grpSpPr>
          <a:xfrm>
            <a:off x="1259632" y="1662860"/>
            <a:ext cx="4824536" cy="3710356"/>
            <a:chOff x="1259632" y="1662860"/>
            <a:chExt cx="4824536" cy="371035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693230-D885-F29E-AE07-C88F09AA8B40}"/>
                </a:ext>
              </a:extLst>
            </p:cNvPr>
            <p:cNvGrpSpPr/>
            <p:nvPr/>
          </p:nvGrpSpPr>
          <p:grpSpPr>
            <a:xfrm>
              <a:off x="1259632" y="1662860"/>
              <a:ext cx="4824536" cy="3710356"/>
              <a:chOff x="1259632" y="1662860"/>
              <a:chExt cx="4824536" cy="371035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78B39F-939F-68F9-464F-815894FA9A3B}"/>
                  </a:ext>
                </a:extLst>
              </p:cNvPr>
              <p:cNvGrpSpPr/>
              <p:nvPr/>
            </p:nvGrpSpPr>
            <p:grpSpPr>
              <a:xfrm>
                <a:off x="1259632" y="1844824"/>
                <a:ext cx="4824536" cy="3528392"/>
                <a:chOff x="1259632" y="1844824"/>
                <a:chExt cx="4824536" cy="3528392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A5848E7E-4996-174F-B8EE-01DC58196510}"/>
                    </a:ext>
                  </a:extLst>
                </p:cNvPr>
                <p:cNvSpPr/>
                <p:nvPr/>
              </p:nvSpPr>
              <p:spPr>
                <a:xfrm>
                  <a:off x="4572000" y="2062792"/>
                  <a:ext cx="1512168" cy="1008112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PC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510B14E-00FC-5D45-8EFD-763408B3BF5A}"/>
                    </a:ext>
                  </a:extLst>
                </p:cNvPr>
                <p:cNvSpPr/>
                <p:nvPr/>
              </p:nvSpPr>
              <p:spPr>
                <a:xfrm>
                  <a:off x="4572000" y="3629630"/>
                  <a:ext cx="1512168" cy="1008112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PC2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222E0A3-5BDD-4849-A208-E24A3CD95E87}"/>
                    </a:ext>
                  </a:extLst>
                </p:cNvPr>
                <p:cNvSpPr/>
                <p:nvPr/>
              </p:nvSpPr>
              <p:spPr>
                <a:xfrm>
                  <a:off x="1259632" y="1844824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538A348-A74C-0341-ACD5-429379F92A82}"/>
                    </a:ext>
                  </a:extLst>
                </p:cNvPr>
                <p:cNvSpPr/>
                <p:nvPr/>
              </p:nvSpPr>
              <p:spPr>
                <a:xfrm>
                  <a:off x="1262275" y="2566848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7D873E-6B69-4746-B06A-D0F921DACF50}"/>
                    </a:ext>
                  </a:extLst>
                </p:cNvPr>
                <p:cNvSpPr/>
                <p:nvPr/>
              </p:nvSpPr>
              <p:spPr>
                <a:xfrm>
                  <a:off x="1259632" y="3290816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2D9097C-577C-3A4E-979F-5806E566A838}"/>
                    </a:ext>
                  </a:extLst>
                </p:cNvPr>
                <p:cNvSpPr/>
                <p:nvPr/>
              </p:nvSpPr>
              <p:spPr>
                <a:xfrm>
                  <a:off x="1259632" y="4869160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DF1E0F40-24AD-7B46-85DC-5BC75CCE353E}"/>
                    </a:ext>
                  </a:extLst>
                </p:cNvPr>
                <p:cNvCxnSpPr>
                  <a:cxnSpLocks/>
                  <a:stCxn id="6" idx="3"/>
                  <a:endCxn id="3" idx="2"/>
                </p:cNvCxnSpPr>
                <p:nvPr/>
              </p:nvCxnSpPr>
              <p:spPr>
                <a:xfrm>
                  <a:off x="2051720" y="2096852"/>
                  <a:ext cx="2520280" cy="469996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0A289A7B-D953-524C-B0A1-D275A70906BF}"/>
                    </a:ext>
                  </a:extLst>
                </p:cNvPr>
                <p:cNvCxnSpPr>
                  <a:cxnSpLocks/>
                  <a:endCxn id="3" idx="2"/>
                </p:cNvCxnSpPr>
                <p:nvPr/>
              </p:nvCxnSpPr>
              <p:spPr>
                <a:xfrm flipV="1">
                  <a:off x="2051720" y="2566848"/>
                  <a:ext cx="2520280" cy="312838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F617FBB-2A9D-0F42-9074-472BFBC829FC}"/>
                    </a:ext>
                  </a:extLst>
                </p:cNvPr>
                <p:cNvCxnSpPr>
                  <a:cxnSpLocks/>
                  <a:endCxn id="5" idx="2"/>
                </p:cNvCxnSpPr>
                <p:nvPr/>
              </p:nvCxnSpPr>
              <p:spPr>
                <a:xfrm>
                  <a:off x="2061988" y="3590046"/>
                  <a:ext cx="2510012" cy="543640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95AF362-BE1D-9A41-86EF-3E5E4944B629}"/>
                    </a:ext>
                  </a:extLst>
                </p:cNvPr>
                <p:cNvCxnSpPr>
                  <a:cxnSpLocks/>
                  <a:endCxn id="5" idx="2"/>
                </p:cNvCxnSpPr>
                <p:nvPr/>
              </p:nvCxnSpPr>
              <p:spPr>
                <a:xfrm flipV="1">
                  <a:off x="2031558" y="4133686"/>
                  <a:ext cx="2540442" cy="967711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EC2ECE-96EC-894B-D643-0EB227C25336}"/>
                  </a:ext>
                </a:extLst>
              </p:cNvPr>
              <p:cNvSpPr txBox="1"/>
              <p:nvPr/>
            </p:nvSpPr>
            <p:spPr>
              <a:xfrm>
                <a:off x="2355358" y="1662860"/>
                <a:ext cx="626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b</a:t>
                </a:r>
                <a:r>
                  <a:rPr lang="en-US" sz="2000" baseline="-25000" dirty="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03983C-CA8D-8F22-7251-E03F878320EB}"/>
                  </a:ext>
                </a:extLst>
              </p:cNvPr>
              <p:cNvSpPr txBox="1"/>
              <p:nvPr/>
            </p:nvSpPr>
            <p:spPr>
              <a:xfrm>
                <a:off x="2355357" y="2311050"/>
                <a:ext cx="626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</a:lstStyle>
              <a:p>
                <a:r>
                  <a:rPr lang="en-US" dirty="0"/>
                  <a:t>b</a:t>
                </a:r>
                <a:r>
                  <a:rPr lang="en-US" baseline="-25000" dirty="0"/>
                  <a:t>4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BFC543-3175-0100-17C1-BB2154C77B7E}"/>
                  </a:ext>
                </a:extLst>
              </p:cNvPr>
              <p:cNvSpPr txBox="1"/>
              <p:nvPr/>
            </p:nvSpPr>
            <p:spPr>
              <a:xfrm>
                <a:off x="2372646" y="3255575"/>
                <a:ext cx="626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</a:lstStyle>
              <a:p>
                <a:r>
                  <a:rPr lang="en-US" dirty="0"/>
                  <a:t>b</a:t>
                </a:r>
                <a:r>
                  <a:rPr lang="en-US" baseline="-25000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660115-4244-A6E6-E5C7-BB020E8C3774}"/>
                  </a:ext>
                </a:extLst>
              </p:cNvPr>
              <p:cNvSpPr txBox="1"/>
              <p:nvPr/>
            </p:nvSpPr>
            <p:spPr>
              <a:xfrm>
                <a:off x="2391753" y="4386708"/>
                <a:ext cx="626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b</a:t>
                </a:r>
                <a:r>
                  <a:rPr lang="en-US" sz="2000" baseline="-25000" dirty="0"/>
                  <a:t>10</a:t>
                </a: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FF59F7-5AAD-D5C2-89D6-601C56B770C4}"/>
                </a:ext>
              </a:extLst>
            </p:cNvPr>
            <p:cNvCxnSpPr/>
            <p:nvPr/>
          </p:nvCxnSpPr>
          <p:spPr>
            <a:xfrm>
              <a:off x="1633754" y="4005064"/>
              <a:ext cx="0" cy="632678"/>
            </a:xfrm>
            <a:prstGeom prst="line">
              <a:avLst/>
            </a:prstGeom>
            <a:noFill/>
            <a:ln w="508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777871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184-F140-C548-B4CE-8A22C2D1E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754" y="258704"/>
            <a:ext cx="6768752" cy="1152128"/>
          </a:xfrm>
        </p:spPr>
        <p:txBody>
          <a:bodyPr/>
          <a:lstStyle/>
          <a:p>
            <a:r>
              <a:rPr lang="en-US" dirty="0"/>
              <a:t>Principle Component Analysis (PCA) – loadings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328E1-7FB9-7B4F-8252-299A4CF8EB74}"/>
              </a:ext>
            </a:extLst>
          </p:cNvPr>
          <p:cNvSpPr txBox="1"/>
          <p:nvPr/>
        </p:nvSpPr>
        <p:spPr>
          <a:xfrm>
            <a:off x="2267744" y="5440578"/>
            <a:ext cx="6037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= Principal component</a:t>
            </a:r>
          </a:p>
          <a:p>
            <a:r>
              <a:rPr lang="en-US" dirty="0"/>
              <a:t>The direction of the arrows are from observed variables to PCs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A3A48B-974C-DCCF-082F-FB2FEA0C1020}"/>
              </a:ext>
            </a:extLst>
          </p:cNvPr>
          <p:cNvGrpSpPr/>
          <p:nvPr/>
        </p:nvGrpSpPr>
        <p:grpSpPr>
          <a:xfrm>
            <a:off x="1259632" y="1662860"/>
            <a:ext cx="4824536" cy="3710356"/>
            <a:chOff x="1259632" y="1662860"/>
            <a:chExt cx="4824536" cy="371035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693230-D885-F29E-AE07-C88F09AA8B40}"/>
                </a:ext>
              </a:extLst>
            </p:cNvPr>
            <p:cNvGrpSpPr/>
            <p:nvPr/>
          </p:nvGrpSpPr>
          <p:grpSpPr>
            <a:xfrm>
              <a:off x="1259632" y="1662860"/>
              <a:ext cx="4824536" cy="3710356"/>
              <a:chOff x="1259632" y="1662860"/>
              <a:chExt cx="4824536" cy="371035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78B39F-939F-68F9-464F-815894FA9A3B}"/>
                  </a:ext>
                </a:extLst>
              </p:cNvPr>
              <p:cNvGrpSpPr/>
              <p:nvPr/>
            </p:nvGrpSpPr>
            <p:grpSpPr>
              <a:xfrm>
                <a:off x="1259632" y="1844824"/>
                <a:ext cx="4824536" cy="3528392"/>
                <a:chOff x="1259632" y="1844824"/>
                <a:chExt cx="4824536" cy="3528392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A5848E7E-4996-174F-B8EE-01DC58196510}"/>
                    </a:ext>
                  </a:extLst>
                </p:cNvPr>
                <p:cNvSpPr/>
                <p:nvPr/>
              </p:nvSpPr>
              <p:spPr>
                <a:xfrm>
                  <a:off x="4572000" y="2062792"/>
                  <a:ext cx="1512168" cy="1008112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PC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510B14E-00FC-5D45-8EFD-763408B3BF5A}"/>
                    </a:ext>
                  </a:extLst>
                </p:cNvPr>
                <p:cNvSpPr/>
                <p:nvPr/>
              </p:nvSpPr>
              <p:spPr>
                <a:xfrm>
                  <a:off x="4572000" y="3629630"/>
                  <a:ext cx="1512168" cy="1008112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PC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222E0A3-5BDD-4849-A208-E24A3CD95E87}"/>
                    </a:ext>
                  </a:extLst>
                </p:cNvPr>
                <p:cNvSpPr/>
                <p:nvPr/>
              </p:nvSpPr>
              <p:spPr>
                <a:xfrm>
                  <a:off x="1259632" y="1844824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538A348-A74C-0341-ACD5-429379F92A82}"/>
                    </a:ext>
                  </a:extLst>
                </p:cNvPr>
                <p:cNvSpPr/>
                <p:nvPr/>
              </p:nvSpPr>
              <p:spPr>
                <a:xfrm>
                  <a:off x="1262275" y="2566848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7D873E-6B69-4746-B06A-D0F921DACF50}"/>
                    </a:ext>
                  </a:extLst>
                </p:cNvPr>
                <p:cNvSpPr/>
                <p:nvPr/>
              </p:nvSpPr>
              <p:spPr>
                <a:xfrm>
                  <a:off x="1259632" y="3290816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2D9097C-577C-3A4E-979F-5806E566A838}"/>
                    </a:ext>
                  </a:extLst>
                </p:cNvPr>
                <p:cNvSpPr/>
                <p:nvPr/>
              </p:nvSpPr>
              <p:spPr>
                <a:xfrm>
                  <a:off x="1259632" y="4869160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DF1E0F40-24AD-7B46-85DC-5BC75CCE353E}"/>
                    </a:ext>
                  </a:extLst>
                </p:cNvPr>
                <p:cNvCxnSpPr>
                  <a:cxnSpLocks/>
                  <a:stCxn id="6" idx="3"/>
                  <a:endCxn id="3" idx="2"/>
                </p:cNvCxnSpPr>
                <p:nvPr/>
              </p:nvCxnSpPr>
              <p:spPr>
                <a:xfrm>
                  <a:off x="2051720" y="2096852"/>
                  <a:ext cx="2520280" cy="469996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0A289A7B-D953-524C-B0A1-D275A70906BF}"/>
                    </a:ext>
                  </a:extLst>
                </p:cNvPr>
                <p:cNvCxnSpPr>
                  <a:cxnSpLocks/>
                  <a:endCxn id="3" idx="2"/>
                </p:cNvCxnSpPr>
                <p:nvPr/>
              </p:nvCxnSpPr>
              <p:spPr>
                <a:xfrm flipV="1">
                  <a:off x="2051720" y="2566848"/>
                  <a:ext cx="2520280" cy="312838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F617FBB-2A9D-0F42-9074-472BFBC829FC}"/>
                    </a:ext>
                  </a:extLst>
                </p:cNvPr>
                <p:cNvCxnSpPr>
                  <a:cxnSpLocks/>
                  <a:endCxn id="5" idx="2"/>
                </p:cNvCxnSpPr>
                <p:nvPr/>
              </p:nvCxnSpPr>
              <p:spPr>
                <a:xfrm>
                  <a:off x="2061988" y="3590046"/>
                  <a:ext cx="2510012" cy="543640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95AF362-BE1D-9A41-86EF-3E5E4944B629}"/>
                    </a:ext>
                  </a:extLst>
                </p:cNvPr>
                <p:cNvCxnSpPr>
                  <a:cxnSpLocks/>
                  <a:endCxn id="5" idx="2"/>
                </p:cNvCxnSpPr>
                <p:nvPr/>
              </p:nvCxnSpPr>
              <p:spPr>
                <a:xfrm flipV="1">
                  <a:off x="2031558" y="4133686"/>
                  <a:ext cx="2540442" cy="967711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EC2ECE-96EC-894B-D643-0EB227C25336}"/>
                  </a:ext>
                </a:extLst>
              </p:cNvPr>
              <p:cNvSpPr txBox="1"/>
              <p:nvPr/>
            </p:nvSpPr>
            <p:spPr>
              <a:xfrm>
                <a:off x="2355358" y="1662860"/>
                <a:ext cx="9925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0.869</a:t>
                </a:r>
                <a:endParaRPr lang="en-US" sz="2000" baseline="-250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03983C-CA8D-8F22-7251-E03F878320EB}"/>
                  </a:ext>
                </a:extLst>
              </p:cNvPr>
              <p:cNvSpPr txBox="1"/>
              <p:nvPr/>
            </p:nvSpPr>
            <p:spPr>
              <a:xfrm>
                <a:off x="2285992" y="2415431"/>
                <a:ext cx="9925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</a:lstStyle>
              <a:p>
                <a:r>
                  <a:rPr lang="en-US" dirty="0"/>
                  <a:t>0.869</a:t>
                </a:r>
                <a:endParaRPr lang="en-US" baseline="-250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BFC543-3175-0100-17C1-BB2154C77B7E}"/>
                  </a:ext>
                </a:extLst>
              </p:cNvPr>
              <p:cNvSpPr txBox="1"/>
              <p:nvPr/>
            </p:nvSpPr>
            <p:spPr>
              <a:xfrm>
                <a:off x="2372646" y="3255575"/>
                <a:ext cx="9058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</a:lstStyle>
              <a:p>
                <a:r>
                  <a:rPr lang="en-US" dirty="0"/>
                  <a:t>0.841</a:t>
                </a:r>
                <a:endParaRPr lang="en-US" baseline="-25000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2A9CB9-F201-57F9-B620-BA8224ACBECC}"/>
                </a:ext>
              </a:extLst>
            </p:cNvPr>
            <p:cNvSpPr/>
            <p:nvPr/>
          </p:nvSpPr>
          <p:spPr>
            <a:xfrm>
              <a:off x="1262275" y="4079988"/>
              <a:ext cx="792088" cy="50405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D355552-EC51-3F34-6686-207FA132E6C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054363" y="4133686"/>
              <a:ext cx="2373621" cy="198330"/>
            </a:xfrm>
            <a:prstGeom prst="straightConnector1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FFAF8-8F4F-93FB-21A8-4D27B6948535}"/>
                </a:ext>
              </a:extLst>
            </p:cNvPr>
            <p:cNvSpPr txBox="1"/>
            <p:nvPr/>
          </p:nvSpPr>
          <p:spPr>
            <a:xfrm>
              <a:off x="2299863" y="3869486"/>
              <a:ext cx="9058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</a:lstStyle>
            <a:p>
              <a:r>
                <a:rPr lang="en-US" dirty="0"/>
                <a:t>0.887</a:t>
              </a:r>
              <a:endParaRPr lang="en-US" baseline="-25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C2DF66-AFCA-6C30-9CCE-8471EC1F2B76}"/>
                </a:ext>
              </a:extLst>
            </p:cNvPr>
            <p:cNvSpPr txBox="1"/>
            <p:nvPr/>
          </p:nvSpPr>
          <p:spPr>
            <a:xfrm>
              <a:off x="2299862" y="4443936"/>
              <a:ext cx="9058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</a:lstStyle>
            <a:p>
              <a:r>
                <a:rPr lang="en-US" dirty="0"/>
                <a:t>0.893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552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7603-9C9A-4F4C-8388-0CDCDA320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Hypothetical example (PCA)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4E2B67-490B-A849-ADA6-4D0E9C808AC5}"/>
              </a:ext>
            </a:extLst>
          </p:cNvPr>
          <p:cNvSpPr/>
          <p:nvPr/>
        </p:nvSpPr>
        <p:spPr>
          <a:xfrm>
            <a:off x="1547664" y="1728327"/>
            <a:ext cx="64807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onospaced"/>
              </a:rPr>
              <a:t>Correlation matrix</a:t>
            </a:r>
          </a:p>
          <a:p>
            <a:endParaRPr lang="en-GB" sz="2400" b="1" dirty="0">
              <a:latin typeface="Monospaced"/>
            </a:endParaRPr>
          </a:p>
          <a:p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1</a:t>
            </a:r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2</a:t>
            </a:r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3</a:t>
            </a:r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4</a:t>
            </a:r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5</a:t>
            </a:r>
            <a:br>
              <a:rPr lang="en-GB" sz="2400" b="1" dirty="0">
                <a:latin typeface="Monospaced"/>
              </a:rPr>
            </a:br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1</a:t>
            </a:r>
            <a:r>
              <a:rPr lang="en-GB" sz="2400" b="1" dirty="0">
                <a:latin typeface="Monospaced"/>
              </a:rPr>
              <a:t>	1    </a:t>
            </a:r>
          </a:p>
          <a:p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2</a:t>
            </a:r>
            <a:r>
              <a:rPr lang="en-GB" sz="2400" b="1" dirty="0">
                <a:latin typeface="Monospaced"/>
              </a:rPr>
              <a:t>	.5   	1   </a:t>
            </a:r>
            <a:br>
              <a:rPr lang="en-GB" sz="2400" b="1" dirty="0">
                <a:latin typeface="Monospaced"/>
              </a:rPr>
            </a:br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3</a:t>
            </a:r>
            <a:r>
              <a:rPr lang="en-GB" sz="2400" b="1" dirty="0">
                <a:latin typeface="Monospaced"/>
              </a:rPr>
              <a:t>  	0.1	0.1   	1    </a:t>
            </a:r>
            <a:br>
              <a:rPr lang="en-GB" sz="2400" b="1" dirty="0">
                <a:latin typeface="Monospaced"/>
              </a:rPr>
            </a:br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4</a:t>
            </a:r>
            <a:r>
              <a:rPr lang="en-GB" sz="2400" b="1" dirty="0">
                <a:latin typeface="Monospaced"/>
              </a:rPr>
              <a:t>	0.1  	0.1	.6	  1   </a:t>
            </a:r>
            <a:br>
              <a:rPr lang="en-GB" sz="2400" b="1" dirty="0">
                <a:latin typeface="Monospaced"/>
              </a:rPr>
            </a:br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5</a:t>
            </a:r>
            <a:r>
              <a:rPr lang="en-GB" sz="2400" b="1" dirty="0">
                <a:latin typeface="Monospaced"/>
              </a:rPr>
              <a:t>	0.1	0.1	.6	.7	   1</a:t>
            </a:r>
            <a:br>
              <a:rPr lang="en-GB" sz="2400" b="1" dirty="0"/>
            </a:br>
            <a:r>
              <a:rPr lang="en-GB" sz="2400" b="1" dirty="0"/>
              <a:t>  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81B6B-FA1F-B64F-B838-4C38131C8793}"/>
              </a:ext>
            </a:extLst>
          </p:cNvPr>
          <p:cNvSpPr txBox="1"/>
          <p:nvPr/>
        </p:nvSpPr>
        <p:spPr>
          <a:xfrm>
            <a:off x="146109" y="5178287"/>
            <a:ext cx="885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already see how the five variables can be reduced into a smaller set of dimensions?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B6133-6C45-4F40-85DB-E10ECAE49C07}"/>
              </a:ext>
            </a:extLst>
          </p:cNvPr>
          <p:cNvSpPr txBox="1"/>
          <p:nvPr/>
        </p:nvSpPr>
        <p:spPr>
          <a:xfrm>
            <a:off x="4788024" y="1221902"/>
            <a:ext cx="4113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PCA, the correlation matrix</a:t>
            </a:r>
          </a:p>
          <a:p>
            <a:r>
              <a:rPr lang="en-US" dirty="0"/>
              <a:t>Is used with value ‘1’ in the main diagonal</a:t>
            </a:r>
          </a:p>
        </p:txBody>
      </p:sp>
    </p:spTree>
    <p:extLst>
      <p:ext uri="{BB962C8B-B14F-4D97-AF65-F5344CB8AC3E}">
        <p14:creationId xmlns:p14="http://schemas.microsoft.com/office/powerpoint/2010/main" val="3657885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3F1F51-156C-1F21-C5E2-10027089CA0F}"/>
              </a:ext>
            </a:extLst>
          </p:cNvPr>
          <p:cNvSpPr txBox="1"/>
          <p:nvPr/>
        </p:nvSpPr>
        <p:spPr>
          <a:xfrm>
            <a:off x="539552" y="1016637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/>
              <a:t>MATRIX DATA </a:t>
            </a:r>
          </a:p>
          <a:p>
            <a:r>
              <a:rPr lang="en-GB" dirty="0"/>
              <a:t>  VARIABLES=ROWTYPE_ V1 V2 V3 V4 V5.</a:t>
            </a:r>
          </a:p>
          <a:p>
            <a:r>
              <a:rPr lang="en-GB" dirty="0"/>
              <a:t>BEGIN DATA.</a:t>
            </a:r>
          </a:p>
          <a:p>
            <a:r>
              <a:rPr lang="en-GB" dirty="0"/>
              <a:t>N 500 500 500 500 500</a:t>
            </a:r>
          </a:p>
          <a:p>
            <a:r>
              <a:rPr lang="en-GB" dirty="0"/>
              <a:t>COR 1.000    </a:t>
            </a:r>
          </a:p>
          <a:p>
            <a:r>
              <a:rPr lang="en-GB" dirty="0"/>
              <a:t>COR .520   1.000     </a:t>
            </a:r>
          </a:p>
          <a:p>
            <a:r>
              <a:rPr lang="en-GB" dirty="0"/>
              <a:t>COR .109    .107   1.000     </a:t>
            </a:r>
          </a:p>
          <a:p>
            <a:r>
              <a:rPr lang="en-GB" dirty="0"/>
              <a:t>COR .110    .109    .609   1.000     </a:t>
            </a:r>
          </a:p>
          <a:p>
            <a:r>
              <a:rPr lang="en-GB" dirty="0"/>
              <a:t>COR .113    .111    .623    .722   1.000</a:t>
            </a:r>
          </a:p>
          <a:p>
            <a:r>
              <a:rPr lang="en-GB" dirty="0"/>
              <a:t>END DATA.</a:t>
            </a:r>
          </a:p>
          <a:p>
            <a:r>
              <a:rPr lang="en-GB" dirty="0"/>
              <a:t>FACTOR</a:t>
            </a:r>
          </a:p>
          <a:p>
            <a:r>
              <a:rPr lang="en-GB" dirty="0"/>
              <a:t>  /MATRIX=IN(COR=*)</a:t>
            </a:r>
          </a:p>
          <a:p>
            <a:r>
              <a:rPr lang="en-GB" dirty="0"/>
              <a:t>  /ANALYSIS V1 V2 V3 V4 V5 </a:t>
            </a:r>
          </a:p>
          <a:p>
            <a:r>
              <a:rPr lang="en-GB" dirty="0"/>
              <a:t>  /EXTRACTION PC</a:t>
            </a:r>
          </a:p>
          <a:p>
            <a:r>
              <a:rPr lang="en-GB" dirty="0"/>
              <a:t>  /PLOT EIGEN</a:t>
            </a:r>
          </a:p>
          <a:p>
            <a:r>
              <a:rPr lang="en-GB" dirty="0"/>
              <a:t>  /ROTATION VARIMAX.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1FE1B-B102-2947-959B-F6D95373F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329168"/>
            <a:ext cx="6768752" cy="1152128"/>
          </a:xfrm>
        </p:spPr>
        <p:txBody>
          <a:bodyPr/>
          <a:lstStyle/>
          <a:p>
            <a:r>
              <a:rPr lang="en-US" dirty="0"/>
              <a:t>PCA – using SPSS syntax</a:t>
            </a:r>
            <a:br>
              <a:rPr lang="en-US" dirty="0"/>
            </a:b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8FCEB9-F14E-124E-840E-71CC5A608E4E}"/>
              </a:ext>
            </a:extLst>
          </p:cNvPr>
          <p:cNvCxnSpPr>
            <a:cxnSpLocks/>
          </p:cNvCxnSpPr>
          <p:nvPr/>
        </p:nvCxnSpPr>
        <p:spPr>
          <a:xfrm flipH="1">
            <a:off x="2411760" y="4754761"/>
            <a:ext cx="1368152" cy="3304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E792BE-31D6-3B46-A4A1-E745C8636228}"/>
              </a:ext>
            </a:extLst>
          </p:cNvPr>
          <p:cNvSpPr txBox="1"/>
          <p:nvPr/>
        </p:nvSpPr>
        <p:spPr>
          <a:xfrm>
            <a:off x="3851920" y="4293096"/>
            <a:ext cx="5400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indicates that  PCA is requested</a:t>
            </a:r>
          </a:p>
          <a:p>
            <a:r>
              <a:rPr lang="en-US" dirty="0"/>
              <a:t>If you replace it with PAF, the principal axis factoring</a:t>
            </a:r>
          </a:p>
          <a:p>
            <a:r>
              <a:rPr lang="en-US" dirty="0"/>
              <a:t>will be used, which is an EFA technique.</a:t>
            </a:r>
          </a:p>
        </p:txBody>
      </p:sp>
    </p:spTree>
    <p:extLst>
      <p:ext uri="{BB962C8B-B14F-4D97-AF65-F5344CB8AC3E}">
        <p14:creationId xmlns:p14="http://schemas.microsoft.com/office/powerpoint/2010/main" val="1059958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Logo Layout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age Header Layout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LUMSPowerpointtemplate2015-4.potx</Template>
  <TotalTime>9985</TotalTime>
  <Words>2237</Words>
  <Application>Microsoft Macintosh PowerPoint</Application>
  <PresentationFormat>On-screen Show (4:3)</PresentationFormat>
  <Paragraphs>298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Calibri Light</vt:lpstr>
      <vt:lpstr>Californian FB</vt:lpstr>
      <vt:lpstr>Monospaced</vt:lpstr>
      <vt:lpstr>Source Sans Pro</vt:lpstr>
      <vt:lpstr>Symbol</vt:lpstr>
      <vt:lpstr>Times</vt:lpstr>
      <vt:lpstr>Times New Roman</vt:lpstr>
      <vt:lpstr>Wingdings</vt:lpstr>
      <vt:lpstr>Logo Layout</vt:lpstr>
      <vt:lpstr>Image Header Layout</vt:lpstr>
      <vt:lpstr>Office Theme</vt:lpstr>
      <vt:lpstr>Chapter 21:  Principal Component Analysis</vt:lpstr>
      <vt:lpstr>Learning Objectives</vt:lpstr>
      <vt:lpstr> Principal Component Analysis</vt:lpstr>
      <vt:lpstr>Principle Component Analysis (PCA) – conceptual structure</vt:lpstr>
      <vt:lpstr>PCA</vt:lpstr>
      <vt:lpstr>Principle Component Analysis (PCA) – conceptual structure</vt:lpstr>
      <vt:lpstr>Principle Component Analysis (PCA) – loadings</vt:lpstr>
      <vt:lpstr>Hypothetical example (PCA)</vt:lpstr>
      <vt:lpstr>PCA – using SPSS syntax </vt:lpstr>
      <vt:lpstr>PowerPoint Presentation</vt:lpstr>
      <vt:lpstr>Is it appropriate to use PCA?</vt:lpstr>
      <vt:lpstr>PowerPoint Presentation</vt:lpstr>
      <vt:lpstr>How many components should be retained?</vt:lpstr>
      <vt:lpstr>Kaiser’s rule</vt:lpstr>
      <vt:lpstr>Scree plot</vt:lpstr>
      <vt:lpstr>Horn’s parallel analysis</vt:lpstr>
      <vt:lpstr>Horn’s parallel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Rotated Component matrix (PCA)</vt:lpstr>
      <vt:lpstr>PowerPoint Presentation</vt:lpstr>
      <vt:lpstr>Component score  (PCA) </vt:lpstr>
      <vt:lpstr>Component score</vt:lpstr>
      <vt:lpstr>Total variance explained (PCA)</vt:lpstr>
      <vt:lpstr>PowerPoint Presentation</vt:lpstr>
      <vt:lpstr>SPSS point-and-click procedure</vt:lpstr>
      <vt:lpstr>PowerPoint Presentation</vt:lpstr>
      <vt:lpstr>PowerPoint Presentation</vt:lpstr>
      <vt:lpstr> Key issues in PCA</vt:lpstr>
      <vt:lpstr>PCA in R</vt:lpstr>
      <vt:lpstr>prcomp() function</vt:lpstr>
      <vt:lpstr>PCA() Function</vt:lpstr>
      <vt:lpstr>PowerPoint Presentation</vt:lpstr>
      <vt:lpstr> principal() function</vt:lpstr>
      <vt:lpstr>Geometric Perspective</vt:lpstr>
      <vt:lpstr>PowerPoint Presentation</vt:lpstr>
      <vt:lpstr>PowerPoint Presentation</vt:lpstr>
      <vt:lpstr>PowerPoint Presentation</vt:lpstr>
      <vt:lpstr>PCA Solutions of the mini data</vt:lpstr>
      <vt:lpstr>PowerPoint Presentation</vt:lpstr>
      <vt:lpstr>PowerPoint Presentation</vt:lpstr>
      <vt:lpstr>Further Readings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wendy.gallagher</dc:creator>
  <cp:lastModifiedBy>Daryanto, Ahmad</cp:lastModifiedBy>
  <cp:revision>360</cp:revision>
  <cp:lastPrinted>2016-02-23T14:27:57Z</cp:lastPrinted>
  <dcterms:created xsi:type="dcterms:W3CDTF">2011-10-31T13:04:17Z</dcterms:created>
  <dcterms:modified xsi:type="dcterms:W3CDTF">2024-08-23T15:51:47Z</dcterms:modified>
</cp:coreProperties>
</file>